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24384000" cy="13716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2" d="100"/>
          <a:sy n="52" d="100"/>
        </p:scale>
        <p:origin x="13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rf-coaxial.com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942670"/>
              </p:ext>
            </p:extLst>
          </p:nvPr>
        </p:nvGraphicFramePr>
        <p:xfrm>
          <a:off x="5159405" y="5000671"/>
          <a:ext cx="14020800" cy="6844665"/>
        </p:xfrm>
        <a:graphic>
          <a:graphicData uri="http://schemas.openxmlformats.org/drawingml/2006/table">
            <a:tbl>
              <a:tblPr/>
              <a:tblGrid>
                <a:gridCol w="5610225"/>
                <a:gridCol w="8410575"/>
              </a:tblGrid>
              <a:tr h="9937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7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811654" algn="l" rtl="0" eaLnBrk="0">
                        <a:lnSpc>
                          <a:spcPct val="83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28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Normal</a:t>
                      </a:r>
                      <a:r>
                        <a:rPr sz="2800" kern="0" spc="9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Use</a:t>
                      </a:r>
                      <a:r>
                        <a:rPr sz="2800" b="1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,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  <a:p>
                      <a:pPr marL="1722754" algn="l" rtl="0" eaLnBrk="0">
                        <a:lnSpc>
                          <a:spcPts val="4136"/>
                        </a:lnSpc>
                        <a:tabLst/>
                      </a:pPr>
                      <a:r>
                        <a:rPr sz="28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General</a:t>
                      </a:r>
                      <a:r>
                        <a:rPr sz="2800" kern="0" spc="1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Wear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2576829" algn="l" rtl="0" eaLnBrk="0">
                        <a:lnSpc>
                          <a:spcPct val="94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28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Preventable</a:t>
                      </a:r>
                      <a:r>
                        <a:rPr sz="2800" kern="0" spc="2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Damage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FA9"/>
                    </a:solidFill>
                  </a:tcPr>
                </a:tc>
              </a:tr>
              <a:tr h="72961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4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539239" algn="l" rtl="0" eaLnBrk="0">
                        <a:lnSpc>
                          <a:spcPts val="354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Cosmetic</a:t>
                      </a:r>
                      <a:r>
                        <a:rPr sz="2800" kern="0" spc="6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i</a:t>
                      </a:r>
                      <a:r>
                        <a:rPr sz="2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tems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4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212850" algn="l" rtl="0" eaLnBrk="0">
                        <a:lnSpc>
                          <a:spcPts val="354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Broken</a:t>
                      </a:r>
                      <a:r>
                        <a:rPr sz="28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screw</a:t>
                      </a:r>
                      <a:r>
                        <a:rPr sz="28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bosses</a:t>
                      </a:r>
                      <a:r>
                        <a:rPr sz="2800" kern="0" spc="2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or</a:t>
                      </a:r>
                      <a:r>
                        <a:rPr sz="2800" kern="0" spc="3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stand</a:t>
                      </a:r>
                      <a:r>
                        <a:rPr sz="28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-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offs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2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80339" algn="l" rtl="0" eaLnBrk="0">
                        <a:lnSpc>
                          <a:spcPct val="94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Non</a:t>
                      </a:r>
                      <a:r>
                        <a:rPr sz="28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-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skid</a:t>
                      </a:r>
                      <a:r>
                        <a:rPr sz="28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pads</a:t>
                      </a:r>
                      <a:r>
                        <a:rPr sz="28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worn</a:t>
                      </a:r>
                      <a:r>
                        <a:rPr sz="28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or</a:t>
                      </a:r>
                      <a:r>
                        <a:rPr sz="28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missing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2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584200" algn="l" rtl="0" eaLnBrk="0">
                        <a:lnSpc>
                          <a:spcPct val="94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Mechanical</a:t>
                      </a:r>
                      <a:r>
                        <a:rPr sz="2800" kern="0" spc="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components</a:t>
                      </a:r>
                      <a:r>
                        <a:rPr sz="2800" kern="0" spc="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damaged</a:t>
                      </a:r>
                      <a:r>
                        <a:rPr sz="28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or</a:t>
                      </a:r>
                      <a:r>
                        <a:rPr sz="28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missing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815339" algn="l" rtl="0" eaLnBrk="0">
                        <a:lnSpc>
                          <a:spcPct val="94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Velcro</a:t>
                      </a:r>
                      <a:r>
                        <a:rPr sz="2800" kern="0" spc="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worn</a:t>
                      </a:r>
                      <a:r>
                        <a:rPr sz="2800" kern="0" spc="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or</a:t>
                      </a:r>
                      <a:r>
                        <a:rPr sz="28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missing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2933064" algn="l" rtl="0" eaLnBrk="0">
                        <a:lnSpc>
                          <a:spcPct val="94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28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Housing</a:t>
                      </a:r>
                      <a:r>
                        <a:rPr sz="2800" kern="0" spc="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dam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age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4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algn="l" rtl="0" eaLnBrk="0">
                        <a:lnSpc>
                          <a:spcPct val="6910"/>
                        </a:lnSpc>
                        <a:tabLst/>
                      </a:pPr>
                      <a:endParaRPr sz="1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539239" algn="l" rtl="0" eaLnBrk="0">
                        <a:lnSpc>
                          <a:spcPts val="3540"/>
                        </a:lnSpc>
                        <a:tabLst/>
                      </a:pPr>
                      <a:r>
                        <a:rPr sz="28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Loose</a:t>
                      </a:r>
                      <a:r>
                        <a:rPr sz="2800" kern="0" spc="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hardware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4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399415" algn="l" rtl="0" eaLnBrk="0">
                        <a:lnSpc>
                          <a:spcPct val="94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28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Mechanical part fabrication</a:t>
                      </a:r>
                      <a:r>
                        <a:rPr sz="2800" kern="0" spc="2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or</a:t>
                      </a:r>
                      <a:r>
                        <a:rPr sz="28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replacement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2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539239" algn="l" rtl="0" eaLnBrk="0">
                        <a:lnSpc>
                          <a:spcPct val="94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28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Screws</a:t>
                      </a:r>
                      <a:r>
                        <a:rPr sz="2800" kern="0" spc="2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missing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2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2031364" algn="l" rtl="0" eaLnBrk="0">
                        <a:lnSpc>
                          <a:spcPct val="94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28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Connector housing</a:t>
                      </a:r>
                      <a:r>
                        <a:rPr sz="2800" kern="0" spc="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dama</a:t>
                      </a:r>
                      <a:r>
                        <a:rPr sz="28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ge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4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algn="l" rtl="0" eaLnBrk="0">
                        <a:lnSpc>
                          <a:spcPct val="7508"/>
                        </a:lnSpc>
                        <a:tabLst/>
                      </a:pPr>
                      <a:endParaRPr sz="1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91439" algn="l" rtl="0" eaLnBrk="0">
                        <a:lnSpc>
                          <a:spcPts val="3540"/>
                        </a:lnSpc>
                        <a:tabLst/>
                      </a:pPr>
                      <a:r>
                        <a:rPr sz="28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Coil stiffener</a:t>
                      </a:r>
                      <a:r>
                        <a:rPr sz="28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s</a:t>
                      </a:r>
                      <a:r>
                        <a:rPr sz="28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worn</a:t>
                      </a:r>
                      <a:r>
                        <a:rPr sz="2800" kern="0" spc="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or</a:t>
                      </a:r>
                      <a:r>
                        <a:rPr sz="28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broken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2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034414" algn="l" rtl="0" eaLnBrk="0">
                        <a:lnSpc>
                          <a:spcPct val="94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Connector</a:t>
                      </a:r>
                      <a:r>
                        <a:rPr sz="2800" kern="0" spc="5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contact</a:t>
                      </a:r>
                      <a:r>
                        <a:rPr sz="2800" kern="0" spc="5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damage</a:t>
                      </a:r>
                      <a:r>
                        <a:rPr sz="28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(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pins</a:t>
                      </a:r>
                      <a:r>
                        <a:rPr sz="28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,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etc</a:t>
                      </a:r>
                      <a:r>
                        <a:rPr sz="2800" kern="0" spc="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.)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2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454025" algn="l" rtl="0" eaLnBrk="0">
                        <a:lnSpc>
                          <a:spcPct val="94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Insert</a:t>
                      </a:r>
                      <a:r>
                        <a:rPr sz="2800" kern="0" spc="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stripped</a:t>
                      </a:r>
                      <a:r>
                        <a:rPr sz="2800" kern="0" spc="1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or</a:t>
                      </a:r>
                      <a:r>
                        <a:rPr sz="2800" kern="0" spc="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missing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4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algn="l" rtl="0" eaLnBrk="0">
                        <a:lnSpc>
                          <a:spcPct val="7387"/>
                        </a:lnSpc>
                        <a:tabLst/>
                      </a:pPr>
                      <a:endParaRPr sz="1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3117214" algn="l" rtl="0" eaLnBrk="0">
                        <a:lnSpc>
                          <a:spcPts val="3540"/>
                        </a:lnSpc>
                        <a:tabLst/>
                      </a:pP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Cable</a:t>
                      </a:r>
                      <a:r>
                        <a:rPr sz="2800" kern="0" spc="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trauma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97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7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904875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Foam</a:t>
                      </a:r>
                      <a:r>
                        <a:rPr sz="28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worn</a:t>
                      </a:r>
                      <a:r>
                        <a:rPr sz="28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,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broken</a:t>
                      </a:r>
                      <a:r>
                        <a:rPr sz="2800" kern="0" spc="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-</a:t>
                      </a:r>
                      <a:r>
                        <a:rPr sz="2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down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4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algn="l" rtl="0" eaLnBrk="0">
                        <a:lnSpc>
                          <a:spcPct val="7057"/>
                        </a:lnSpc>
                        <a:tabLst/>
                      </a:pPr>
                      <a:endParaRPr sz="1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3384550" algn="l" rtl="0" eaLnBrk="0">
                        <a:lnSpc>
                          <a:spcPts val="3540"/>
                        </a:lnSpc>
                        <a:tabLst/>
                      </a:pPr>
                      <a:r>
                        <a:rPr sz="2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Foam</a:t>
                      </a:r>
                      <a:r>
                        <a:rPr sz="2800" kern="0" spc="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torn</a:t>
                      </a:r>
                      <a:endParaRPr sz="28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4"/>
          <p:cNvSpPr/>
          <p:nvPr/>
        </p:nvSpPr>
        <p:spPr>
          <a:xfrm>
            <a:off x="971438" y="798548"/>
            <a:ext cx="18770600" cy="40278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1"/>
              </a:spcBef>
              <a:tabLst/>
            </a:pPr>
            <a:r>
              <a:rPr sz="6500" b="1" kern="0" spc="-230" dirty="0">
                <a:solidFill>
                  <a:srgbClr val="14A6D3">
                    <a:alpha val="100000"/>
                  </a:srgbClr>
                </a:solidFill>
                <a:latin typeface="Arial"/>
                <a:ea typeface="Arial"/>
                <a:cs typeface="Arial"/>
              </a:rPr>
              <a:t>Let'</a:t>
            </a:r>
            <a:r>
              <a:rPr sz="6500" b="1" kern="0" spc="-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r>
              <a:rPr sz="6500" b="1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500" b="1" kern="0" spc="-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Do Some</a:t>
            </a:r>
            <a:r>
              <a:rPr sz="6500" b="1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500" b="1" kern="0" spc="-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 An</a:t>
            </a:r>
            <a:r>
              <a:rPr sz="6500" b="1" kern="0" spc="-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alysis</a:t>
            </a:r>
            <a:endParaRPr sz="65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815"/>
              </a:lnSpc>
              <a:spcBef>
                <a:spcPts val="1503"/>
              </a:spcBef>
              <a:tabLst/>
            </a:pPr>
            <a:r>
              <a:rPr sz="5000" kern="0" spc="-120" dirty="0">
                <a:solidFill>
                  <a:srgbClr val="009095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</a:t>
            </a:r>
            <a:r>
              <a:rPr sz="5000" b="1" kern="0" spc="-120" dirty="0">
                <a:solidFill>
                  <a:srgbClr val="009095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Compare the reported</a:t>
            </a:r>
            <a:r>
              <a:rPr sz="5000" b="1" kern="0" spc="240" dirty="0">
                <a:solidFill>
                  <a:srgbClr val="009095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000" b="1" kern="0" spc="-120" dirty="0">
                <a:solidFill>
                  <a:srgbClr val="009095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problem to</a:t>
            </a:r>
            <a:r>
              <a:rPr sz="5000" b="1" kern="0" spc="210" dirty="0">
                <a:solidFill>
                  <a:srgbClr val="009095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000" b="1" kern="0" spc="-120" dirty="0">
                <a:solidFill>
                  <a:srgbClr val="009095">
                    <a:alpha val="100000"/>
                  </a:srgbClr>
                </a:solidFill>
                <a:latin typeface="Arial"/>
                <a:ea typeface="Arial"/>
                <a:cs typeface="Arial"/>
              </a:rPr>
              <a:t>main or</a:t>
            </a:r>
            <a:r>
              <a:rPr sz="5000" b="1" kern="0" spc="60" dirty="0">
                <a:solidFill>
                  <a:srgbClr val="009095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000" b="1" kern="0" spc="-120" dirty="0">
                <a:solidFill>
                  <a:srgbClr val="009095">
                    <a:alpha val="100000"/>
                  </a:srgbClr>
                </a:solidFill>
                <a:latin typeface="Arial"/>
                <a:ea typeface="Arial"/>
                <a:cs typeface="Arial"/>
              </a:rPr>
              <a:t>c</a:t>
            </a:r>
            <a:r>
              <a:rPr sz="5000" b="1" kern="0" spc="-130" dirty="0">
                <a:solidFill>
                  <a:srgbClr val="009095">
                    <a:alpha val="100000"/>
                  </a:srgbClr>
                </a:solidFill>
                <a:latin typeface="Arial"/>
                <a:ea typeface="Arial"/>
                <a:cs typeface="Arial"/>
              </a:rPr>
              <a:t>on</a:t>
            </a:r>
            <a:r>
              <a:rPr sz="5000" kern="0" spc="-130" dirty="0">
                <a:solidFill>
                  <a:srgbClr val="009095">
                    <a:alpha val="100000"/>
                  </a:srgbClr>
                </a:solidFill>
                <a:latin typeface="Arial"/>
                <a:ea typeface="Arial"/>
                <a:cs typeface="Arial"/>
              </a:rPr>
              <a:t>tributing</a:t>
            </a:r>
            <a:r>
              <a:rPr sz="5000" kern="0" spc="220" dirty="0">
                <a:solidFill>
                  <a:srgbClr val="009095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5000" kern="0" spc="-130" dirty="0">
                <a:solidFill>
                  <a:srgbClr val="009095">
                    <a:alpha val="100000"/>
                  </a:srgbClr>
                </a:solidFill>
                <a:latin typeface="Arial"/>
                <a:ea typeface="Arial"/>
                <a:cs typeface="Arial"/>
              </a:rPr>
              <a:t>findings</a:t>
            </a:r>
            <a:endParaRPr sz="5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100" dirty="0">
              <a:latin typeface="Arial"/>
              <a:ea typeface="Arial"/>
              <a:cs typeface="Arial"/>
            </a:endParaRPr>
          </a:p>
          <a:p>
            <a:pPr marL="8458200" algn="l" rtl="0" eaLnBrk="0">
              <a:lnSpc>
                <a:spcPct val="81000"/>
              </a:lnSpc>
              <a:spcBef>
                <a:spcPts val="3"/>
              </a:spcBef>
              <a:tabLst/>
            </a:pPr>
            <a:r>
              <a:rPr sz="4400" b="1" kern="0" spc="-120" dirty="0">
                <a:solidFill>
                  <a:srgbClr val="362E8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Mechanical Condition</a:t>
            </a:r>
            <a:endParaRPr sz="4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24384000" cy="13373100"/>
          </a:xfrm>
          <a:prstGeom prst="rect">
            <a:avLst/>
          </a:prstGeom>
        </p:spPr>
      </p:pic>
      <p:sp>
        <p:nvSpPr>
          <p:cNvPr id="132" name="textbox 132"/>
          <p:cNvSpPr/>
          <p:nvPr/>
        </p:nvSpPr>
        <p:spPr>
          <a:xfrm>
            <a:off x="952418" y="1097026"/>
            <a:ext cx="12954634" cy="58070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757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0000"/>
              </a:lnSpc>
              <a:tabLst/>
            </a:pPr>
            <a:r>
              <a:rPr sz="65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GE 1</a:t>
            </a:r>
            <a:r>
              <a:rPr sz="6500" b="1" kern="0" spc="-10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500" b="1" kern="0" spc="-200" dirty="0">
                <a:solidFill>
                  <a:srgbClr val="34B0DE">
                    <a:alpha val="100000"/>
                  </a:srgbClr>
                </a:solidFill>
                <a:latin typeface="Arial"/>
                <a:ea typeface="Arial"/>
                <a:cs typeface="Arial"/>
              </a:rPr>
              <a:t>.</a:t>
            </a:r>
            <a:r>
              <a:rPr sz="65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5T</a:t>
            </a:r>
            <a:r>
              <a:rPr sz="65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5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Ex</a:t>
            </a:r>
            <a:r>
              <a:rPr sz="65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</a:t>
            </a:r>
            <a:r>
              <a:rPr sz="65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ress 9E Anterior Arra</a:t>
            </a:r>
            <a:r>
              <a:rPr sz="6500" b="1" kern="0" spc="-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</a:t>
            </a:r>
            <a:endParaRPr sz="6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6"/>
              </a:spcBef>
              <a:tabLst/>
            </a:pPr>
            <a:r>
              <a:rPr sz="2600" b="1" kern="0" spc="0" dirty="0">
                <a:solidFill>
                  <a:srgbClr val="382E75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</a:t>
            </a:r>
            <a:r>
              <a:rPr sz="2600" b="1" kern="0" spc="20" dirty="0">
                <a:solidFill>
                  <a:srgbClr val="382E75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</a:t>
            </a:r>
            <a:r>
              <a:rPr sz="2600" b="1" kern="0" spc="0" dirty="0">
                <a:solidFill>
                  <a:srgbClr val="382E75">
                    <a:alpha val="100000"/>
                  </a:srgbClr>
                </a:solidFill>
                <a:latin typeface="Arial"/>
                <a:ea typeface="Arial"/>
                <a:cs typeface="Arial"/>
              </a:rPr>
              <a:t>numbers</a:t>
            </a:r>
            <a:r>
              <a:rPr sz="2600" b="1" kern="0" spc="20" dirty="0">
                <a:solidFill>
                  <a:srgbClr val="382E75">
                    <a:alpha val="100000"/>
                  </a:srgbClr>
                </a:solidFill>
                <a:latin typeface="Arial"/>
                <a:ea typeface="Arial"/>
                <a:cs typeface="Arial"/>
              </a:rPr>
              <a:t>:5407990,5433103,5746587,M50002</a:t>
            </a:r>
            <a:r>
              <a:rPr sz="2600" b="1" kern="0" spc="0" dirty="0">
                <a:solidFill>
                  <a:srgbClr val="382E75">
                    <a:alpha val="100000"/>
                  </a:srgbClr>
                </a:solidFill>
                <a:latin typeface="Arial"/>
                <a:ea typeface="Arial"/>
                <a:cs typeface="Arial"/>
              </a:rPr>
              <a:t>HM</a:t>
            </a:r>
            <a:endParaRPr sz="26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1420"/>
              </a:spcBef>
              <a:tabLst/>
            </a:pPr>
            <a:r>
              <a:rPr sz="4700" b="1" kern="0" spc="-60" dirty="0">
                <a:solidFill>
                  <a:srgbClr val="342B86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&gt;80</a:t>
            </a:r>
            <a:r>
              <a:rPr sz="4700" b="1" kern="0" spc="1120" dirty="0">
                <a:solidFill>
                  <a:srgbClr val="342B86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700" b="1" kern="0" spc="-60" dirty="0">
                <a:solidFill>
                  <a:srgbClr val="342B86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Repairs</a:t>
            </a:r>
            <a:endParaRPr sz="47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226"/>
              </a:lnSpc>
              <a:spcBef>
                <a:spcPts val="1132"/>
              </a:spcBef>
              <a:tabLst/>
            </a:pPr>
            <a:r>
              <a:rPr sz="5000" b="1" kern="0" spc="-130" dirty="0">
                <a:solidFill>
                  <a:srgbClr val="342B86">
                    <a:alpha val="100000"/>
                  </a:srgbClr>
                </a:solidFill>
                <a:latin typeface="Arial"/>
                <a:ea typeface="Arial"/>
                <a:cs typeface="Arial"/>
              </a:rPr>
              <a:t>Most frequent failures</a:t>
            </a:r>
            <a:endParaRPr sz="5000" dirty="0">
              <a:latin typeface="Arial"/>
              <a:ea typeface="Arial"/>
              <a:cs typeface="Arial"/>
            </a:endParaRPr>
          </a:p>
          <a:p>
            <a:pPr marL="316865" algn="l" rtl="0" eaLnBrk="0">
              <a:lnSpc>
                <a:spcPct val="81000"/>
              </a:lnSpc>
              <a:spcBef>
                <a:spcPts val="1472"/>
              </a:spcBef>
              <a:tabLst/>
            </a:pPr>
            <a:r>
              <a:rPr sz="4000" kern="0" spc="-150" dirty="0">
                <a:solidFill>
                  <a:srgbClr val="52498A">
                    <a:alpha val="100000"/>
                  </a:srgbClr>
                </a:solidFill>
                <a:latin typeface="Arial"/>
                <a:ea typeface="Arial"/>
                <a:cs typeface="Arial"/>
              </a:rPr>
              <a:t>1.</a:t>
            </a:r>
            <a:r>
              <a:rPr sz="4000" kern="0" spc="80" dirty="0">
                <a:solidFill>
                  <a:srgbClr val="52498A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4000" b="1" kern="0" spc="-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f</a:t>
            </a:r>
            <a:r>
              <a:rPr sz="40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lex traces and wiring</a:t>
            </a:r>
            <a:endParaRPr sz="4000" dirty="0">
              <a:latin typeface="Arial"/>
              <a:ea typeface="Arial"/>
              <a:cs typeface="Arial"/>
            </a:endParaRPr>
          </a:p>
          <a:p>
            <a:pPr marL="317500" algn="l" rtl="0" eaLnBrk="0">
              <a:lnSpc>
                <a:spcPct val="83000"/>
              </a:lnSpc>
              <a:spcBef>
                <a:spcPts val="2214"/>
              </a:spcBef>
              <a:tabLst/>
            </a:pPr>
            <a:r>
              <a:rPr sz="3900" kern="0" spc="-160" dirty="0">
                <a:solidFill>
                  <a:srgbClr val="52498A">
                    <a:alpha val="100000"/>
                  </a:srgbClr>
                </a:solidFill>
                <a:latin typeface="Arial"/>
                <a:ea typeface="Arial"/>
                <a:cs typeface="Arial"/>
              </a:rPr>
              <a:t>2.</a:t>
            </a:r>
            <a:r>
              <a:rPr sz="3900" kern="0" spc="120" dirty="0">
                <a:solidFill>
                  <a:srgbClr val="52498A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Random component fail</a:t>
            </a:r>
            <a:r>
              <a:rPr sz="39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ures</a:t>
            </a:r>
            <a:endParaRPr sz="3900" dirty="0">
              <a:latin typeface="Arial"/>
              <a:ea typeface="Arial"/>
              <a:cs typeface="Arial"/>
            </a:endParaRPr>
          </a:p>
          <a:p>
            <a:pPr marL="317500" algn="l" rtl="0" eaLnBrk="0">
              <a:lnSpc>
                <a:spcPts val="5452"/>
              </a:lnSpc>
              <a:spcBef>
                <a:spcPts val="1041"/>
              </a:spcBef>
              <a:tabLst/>
            </a:pPr>
            <a:r>
              <a:rPr sz="3900" kern="0" spc="-170" dirty="0">
                <a:solidFill>
                  <a:srgbClr val="52498A">
                    <a:alpha val="100000"/>
                  </a:srgbClr>
                </a:solidFill>
                <a:latin typeface="Arial"/>
                <a:ea typeface="Arial"/>
                <a:cs typeface="Arial"/>
              </a:rPr>
              <a:t>3.</a:t>
            </a:r>
            <a:r>
              <a:rPr sz="3900" kern="0" spc="100" dirty="0">
                <a:solidFill>
                  <a:srgbClr val="52498A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Bent/damaged</a:t>
            </a:r>
            <a:r>
              <a:rPr sz="3900" b="1" kern="0" spc="2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pins</a:t>
            </a:r>
            <a:r>
              <a:rPr sz="3900" b="1" kern="0" spc="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 c</a:t>
            </a:r>
            <a:r>
              <a:rPr sz="3900" b="1" kern="0" spc="-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onnector</a:t>
            </a:r>
            <a:endParaRPr sz="3900" dirty="0">
              <a:latin typeface="Arial"/>
              <a:ea typeface="Arial"/>
              <a:cs typeface="Arial"/>
            </a:endParaRPr>
          </a:p>
        </p:txBody>
      </p:sp>
      <p:pic>
        <p:nvPicPr>
          <p:cNvPr id="134" name="picture 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6452860" y="171450"/>
            <a:ext cx="7918457" cy="5886437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133600" y="8166157"/>
            <a:ext cx="7093060" cy="5378393"/>
          </a:xfrm>
          <a:prstGeom prst="rect">
            <a:avLst/>
          </a:prstGeom>
        </p:spPr>
      </p:pic>
      <p:sp>
        <p:nvSpPr>
          <p:cNvPr id="7" name="textbox 36"/>
          <p:cNvSpPr/>
          <p:nvPr/>
        </p:nvSpPr>
        <p:spPr>
          <a:xfrm>
            <a:off x="13222877" y="4104635"/>
            <a:ext cx="2628009" cy="140579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17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flex traces</a:t>
            </a:r>
            <a:endParaRPr sz="1700" dirty="0">
              <a:latin typeface="Arial"/>
              <a:ea typeface="Arial"/>
              <a:cs typeface="Arial"/>
            </a:endParaRPr>
          </a:p>
        </p:txBody>
      </p:sp>
      <p:sp>
        <p:nvSpPr>
          <p:cNvPr id="10" name="textbox 36"/>
          <p:cNvSpPr/>
          <p:nvPr/>
        </p:nvSpPr>
        <p:spPr>
          <a:xfrm>
            <a:off x="15449474" y="8974811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1700" b="1" kern="0" spc="-1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 Fail due to</a:t>
            </a:r>
            <a:endParaRPr sz="1700" dirty="0">
              <a:ea typeface="+mj-ea"/>
              <a:cs typeface="Arial"/>
            </a:endParaRPr>
          </a:p>
        </p:txBody>
      </p:sp>
      <p:sp>
        <p:nvSpPr>
          <p:cNvPr id="11" name="textbox 36"/>
          <p:cNvSpPr/>
          <p:nvPr/>
        </p:nvSpPr>
        <p:spPr>
          <a:xfrm>
            <a:off x="19953836" y="12435489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17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 Trauma</a:t>
            </a:r>
            <a:endParaRPr sz="1700" dirty="0">
              <a:ea typeface="+mj-ea"/>
              <a:cs typeface="Arial"/>
            </a:endParaRPr>
          </a:p>
        </p:txBody>
      </p:sp>
      <p:sp>
        <p:nvSpPr>
          <p:cNvPr id="12" name="textbox 36"/>
          <p:cNvSpPr/>
          <p:nvPr/>
        </p:nvSpPr>
        <p:spPr>
          <a:xfrm>
            <a:off x="17553536" y="11989717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1700" b="1" dirty="0" smtClean="0">
                <a:ea typeface="+mj-ea"/>
                <a:cs typeface="Arial"/>
              </a:rPr>
              <a:t>Components fail</a:t>
            </a:r>
            <a:endParaRPr sz="1700" b="1" dirty="0">
              <a:ea typeface="+mj-ea"/>
              <a:cs typeface="Arial"/>
            </a:endParaRPr>
          </a:p>
        </p:txBody>
      </p:sp>
      <p:sp>
        <p:nvSpPr>
          <p:cNvPr id="14" name="textbox 36"/>
          <p:cNvSpPr/>
          <p:nvPr/>
        </p:nvSpPr>
        <p:spPr>
          <a:xfrm>
            <a:off x="22168918" y="12511215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1700" b="1" dirty="0" smtClean="0">
                <a:ea typeface="+mj-ea"/>
                <a:cs typeface="Arial"/>
              </a:rPr>
              <a:t>Worn Wiring</a:t>
            </a:r>
            <a:endParaRPr sz="1700" b="1" dirty="0"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-21599" y="-26260"/>
            <a:ext cx="24384000" cy="13373100"/>
          </a:xfrm>
          <a:prstGeom prst="rect">
            <a:avLst/>
          </a:prstGeom>
        </p:spPr>
      </p:pic>
      <p:sp>
        <p:nvSpPr>
          <p:cNvPr id="142" name="textbox 142"/>
          <p:cNvSpPr/>
          <p:nvPr/>
        </p:nvSpPr>
        <p:spPr>
          <a:xfrm>
            <a:off x="958758" y="1139430"/>
            <a:ext cx="14384655" cy="64262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42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1000"/>
              </a:lnSpc>
              <a:tabLst/>
            </a:pPr>
            <a:r>
              <a:rPr sz="6200" b="1" kern="0" spc="-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Toshiba 1.5T</a:t>
            </a:r>
            <a:r>
              <a:rPr sz="6200" b="1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200" b="1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Body Atlas SPEEDER Coil</a:t>
            </a:r>
            <a:endParaRPr sz="62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spcBef>
                <a:spcPts val="24"/>
              </a:spcBef>
              <a:tabLst/>
            </a:pPr>
            <a:r>
              <a:rPr sz="2700" b="1" kern="0" spc="-20" dirty="0">
                <a:solidFill>
                  <a:srgbClr val="3A2F7F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</a:t>
            </a:r>
            <a:r>
              <a:rPr sz="2700" b="1" kern="0" spc="180" dirty="0">
                <a:solidFill>
                  <a:srgbClr val="3A2F7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700" b="1" kern="0" spc="-20" dirty="0">
                <a:solidFill>
                  <a:srgbClr val="3A2F7F">
                    <a:alpha val="100000"/>
                  </a:srgbClr>
                </a:solidFill>
                <a:latin typeface="Arial"/>
                <a:ea typeface="Arial"/>
                <a:cs typeface="Arial"/>
              </a:rPr>
              <a:t>number:MJAB-167</a:t>
            </a:r>
            <a:r>
              <a:rPr sz="2700" b="1" kern="0" spc="-30" dirty="0">
                <a:solidFill>
                  <a:srgbClr val="3A2F7F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endParaRPr sz="2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1392"/>
              </a:spcBef>
              <a:tabLst/>
            </a:pPr>
            <a:r>
              <a:rPr sz="4600" b="1" kern="0" spc="-60" dirty="0">
                <a:solidFill>
                  <a:srgbClr val="352C84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&gt;70</a:t>
            </a:r>
            <a:r>
              <a:rPr sz="4600" b="1" kern="0" spc="170" dirty="0">
                <a:solidFill>
                  <a:srgbClr val="352C84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600" b="1" kern="0" spc="-60" dirty="0">
                <a:solidFill>
                  <a:srgbClr val="352C84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Repairs</a:t>
            </a:r>
            <a:endParaRPr sz="46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154"/>
              </a:lnSpc>
              <a:spcBef>
                <a:spcPts val="1248"/>
              </a:spcBef>
              <a:tabLst/>
            </a:pPr>
            <a:r>
              <a:rPr sz="5000" b="1" kern="0" spc="-130" dirty="0">
                <a:solidFill>
                  <a:srgbClr val="352C84">
                    <a:alpha val="100000"/>
                  </a:srgbClr>
                </a:solidFill>
                <a:latin typeface="Arial"/>
                <a:ea typeface="Arial"/>
                <a:cs typeface="Arial"/>
              </a:rPr>
              <a:t>Most frequent failures</a:t>
            </a:r>
            <a:endParaRPr sz="50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ts val="5383"/>
              </a:lnSpc>
              <a:spcBef>
                <a:spcPts val="321"/>
              </a:spcBef>
              <a:tabLst/>
            </a:pPr>
            <a:r>
              <a:rPr sz="39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    Intermi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ttent</a:t>
            </a:r>
            <a:r>
              <a:rPr sz="39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flex</a:t>
            </a:r>
            <a:r>
              <a:rPr sz="39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traces</a:t>
            </a:r>
            <a:r>
              <a:rPr sz="39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39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sz="39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ts val="5383"/>
              </a:lnSpc>
              <a:spcBef>
                <a:spcPts val="666"/>
              </a:spcBef>
              <a:tabLst/>
            </a:pP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2.</a:t>
            </a:r>
            <a:r>
              <a:rPr sz="3900" kern="0" spc="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Bent/damaged</a:t>
            </a:r>
            <a:r>
              <a:rPr sz="39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pins</a:t>
            </a:r>
            <a:r>
              <a:rPr sz="39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 connector</a:t>
            </a:r>
            <a:endParaRPr sz="3900" dirty="0">
              <a:latin typeface="Arial"/>
              <a:ea typeface="Arial"/>
              <a:cs typeface="Arial"/>
            </a:endParaRPr>
          </a:p>
          <a:p>
            <a:pPr marL="1231264" indent="-920114" algn="l" rtl="0" eaLnBrk="0">
              <a:lnSpc>
                <a:spcPct val="113000"/>
              </a:lnSpc>
              <a:spcBef>
                <a:spcPts val="839"/>
              </a:spcBef>
              <a:tabLst/>
            </a:pPr>
            <a:r>
              <a:rPr sz="39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3.    Intermittent</a:t>
            </a:r>
            <a:r>
              <a:rPr sz="39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solder</a:t>
            </a:r>
            <a:r>
              <a:rPr sz="3900" kern="0" spc="2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onnections</a:t>
            </a:r>
            <a:r>
              <a:rPr sz="39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39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r>
              <a:rPr sz="39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          damage</a:t>
            </a:r>
            <a:r>
              <a:rPr sz="39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39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electrical</a:t>
            </a:r>
            <a:r>
              <a:rPr sz="39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components</a:t>
            </a:r>
            <a:endParaRPr sz="3900" dirty="0">
              <a:latin typeface="Arial"/>
              <a:ea typeface="Arial"/>
              <a:cs typeface="Arial"/>
            </a:endParaRPr>
          </a:p>
        </p:txBody>
      </p:sp>
      <p:pic>
        <p:nvPicPr>
          <p:cNvPr id="144" name="picture 1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7489877" y="0"/>
            <a:ext cx="6651284" cy="6179923"/>
          </a:xfrm>
          <a:prstGeom prst="rect">
            <a:avLst/>
          </a:prstGeom>
        </p:spPr>
      </p:pic>
      <p:sp>
        <p:nvSpPr>
          <p:cNvPr id="146" name="textbox 146"/>
          <p:cNvSpPr/>
          <p:nvPr/>
        </p:nvSpPr>
        <p:spPr>
          <a:xfrm>
            <a:off x="8785648" y="12518846"/>
            <a:ext cx="3134210" cy="756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46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4765" algn="l" rtl="0" eaLnBrk="0">
              <a:lnSpc>
                <a:spcPct val="75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Preventable</a:t>
            </a:r>
            <a:r>
              <a:rPr sz="2400" kern="0" spc="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593"/>
              </a:lnSpc>
              <a:tabLst/>
            </a:pPr>
            <a:r>
              <a:rPr sz="2700" kern="0" spc="-2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77</a:t>
            </a:r>
            <a:r>
              <a:rPr lang="en-US" sz="2700" kern="0" spc="-2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%</a:t>
            </a:r>
            <a:endParaRPr sz="1700" dirty="0">
              <a:latin typeface="Arial"/>
              <a:ea typeface="Arial"/>
              <a:cs typeface="Arial"/>
            </a:endParaRPr>
          </a:p>
        </p:txBody>
      </p:sp>
      <p:sp>
        <p:nvSpPr>
          <p:cNvPr id="6" name="textbox 36"/>
          <p:cNvSpPr/>
          <p:nvPr/>
        </p:nvSpPr>
        <p:spPr>
          <a:xfrm>
            <a:off x="12409790" y="3938424"/>
            <a:ext cx="2628009" cy="140579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flex traces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7" name="textbox 36"/>
          <p:cNvSpPr/>
          <p:nvPr/>
        </p:nvSpPr>
        <p:spPr>
          <a:xfrm>
            <a:off x="21962101" y="11123488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spc="-160" dirty="0" smtClean="0">
                <a:solidFill>
                  <a:srgbClr val="000000">
                    <a:alpha val="100000"/>
                  </a:srgbClr>
                </a:solidFill>
                <a:ea typeface="+mj-ea"/>
                <a:cs typeface="Arial"/>
              </a:rPr>
              <a:t>Intermittent Wiring</a:t>
            </a:r>
            <a:endParaRPr lang="en-US" altLang="zh-CN" sz="2000" baseline="17220" dirty="0">
              <a:ea typeface="+mj-ea"/>
              <a:cs typeface="Arial"/>
            </a:endParaRPr>
          </a:p>
          <a:p>
            <a:pPr marL="12700" algn="dist" eaLnBrk="0">
              <a:lnSpc>
                <a:spcPts val="1635"/>
              </a:lnSpc>
            </a:pPr>
            <a:endParaRPr sz="2000" dirty="0">
              <a:ea typeface="+mj-ea"/>
              <a:cs typeface="Arial"/>
            </a:endParaRPr>
          </a:p>
        </p:txBody>
      </p:sp>
      <p:sp>
        <p:nvSpPr>
          <p:cNvPr id="8" name="textbox 36"/>
          <p:cNvSpPr/>
          <p:nvPr/>
        </p:nvSpPr>
        <p:spPr>
          <a:xfrm>
            <a:off x="14838448" y="7002301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Connector Trauma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9" name="textbox 36"/>
          <p:cNvSpPr/>
          <p:nvPr/>
        </p:nvSpPr>
        <p:spPr>
          <a:xfrm>
            <a:off x="17001353" y="10010011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2000" b="1" kern="0" spc="-1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 Fail due to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1" name="textbox 36"/>
          <p:cNvSpPr/>
          <p:nvPr/>
        </p:nvSpPr>
        <p:spPr>
          <a:xfrm>
            <a:off x="19615369" y="10840123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2000" b="1" dirty="0" smtClean="0">
                <a:ea typeface="+mj-ea"/>
                <a:cs typeface="Arial"/>
              </a:rPr>
              <a:t>Components fail</a:t>
            </a:r>
            <a:endParaRPr sz="2000" b="1" dirty="0"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-1" y="-395418"/>
            <a:ext cx="24384000" cy="14111417"/>
          </a:xfrm>
          <a:prstGeom prst="rect">
            <a:avLst/>
          </a:prstGeom>
        </p:spPr>
      </p:pic>
      <p:sp>
        <p:nvSpPr>
          <p:cNvPr id="150" name="textbox 150"/>
          <p:cNvSpPr/>
          <p:nvPr/>
        </p:nvSpPr>
        <p:spPr>
          <a:xfrm>
            <a:off x="952418" y="1084370"/>
            <a:ext cx="12954634" cy="58007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700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0000"/>
              </a:lnSpc>
              <a:tabLst/>
            </a:pPr>
            <a:r>
              <a:rPr sz="65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GE 1</a:t>
            </a:r>
            <a:r>
              <a:rPr sz="6500" b="1" kern="0" spc="-10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500" b="1" kern="0" spc="-200" dirty="0">
                <a:solidFill>
                  <a:srgbClr val="37B3E1">
                    <a:alpha val="100000"/>
                  </a:srgbClr>
                </a:solidFill>
                <a:latin typeface="Arial"/>
                <a:ea typeface="Arial"/>
                <a:cs typeface="Arial"/>
              </a:rPr>
              <a:t>.</a:t>
            </a:r>
            <a:r>
              <a:rPr sz="65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5T</a:t>
            </a:r>
            <a:r>
              <a:rPr sz="65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5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Ex</a:t>
            </a:r>
            <a:r>
              <a:rPr sz="65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</a:t>
            </a:r>
            <a:r>
              <a:rPr sz="65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ress 9E Anterior Arra</a:t>
            </a:r>
            <a:r>
              <a:rPr sz="6500" b="1" kern="0" spc="-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</a:t>
            </a:r>
            <a:endParaRPr sz="6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6"/>
              </a:spcBef>
              <a:tabLst/>
            </a:pPr>
            <a:r>
              <a:rPr sz="2600" b="1" kern="0" spc="0" dirty="0">
                <a:solidFill>
                  <a:srgbClr val="3A307A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</a:t>
            </a:r>
            <a:r>
              <a:rPr sz="2600" b="1" kern="0" spc="20" dirty="0">
                <a:solidFill>
                  <a:srgbClr val="3A307A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</a:t>
            </a:r>
            <a:r>
              <a:rPr sz="2600" b="1" kern="0" spc="0" dirty="0">
                <a:solidFill>
                  <a:srgbClr val="3A307A">
                    <a:alpha val="100000"/>
                  </a:srgbClr>
                </a:solidFill>
                <a:latin typeface="Arial"/>
                <a:ea typeface="Arial"/>
                <a:cs typeface="Arial"/>
              </a:rPr>
              <a:t>numbers</a:t>
            </a:r>
            <a:r>
              <a:rPr sz="2600" b="1" kern="0" spc="20" dirty="0">
                <a:solidFill>
                  <a:srgbClr val="3A307A">
                    <a:alpha val="100000"/>
                  </a:srgbClr>
                </a:solidFill>
                <a:latin typeface="Arial"/>
                <a:ea typeface="Arial"/>
                <a:cs typeface="Arial"/>
              </a:rPr>
              <a:t>:5407990,5433103,5746587,M50002</a:t>
            </a:r>
            <a:r>
              <a:rPr sz="2600" b="1" kern="0" spc="0" dirty="0">
                <a:solidFill>
                  <a:srgbClr val="3A307A">
                    <a:alpha val="100000"/>
                  </a:srgbClr>
                </a:solidFill>
                <a:latin typeface="Arial"/>
                <a:ea typeface="Arial"/>
                <a:cs typeface="Arial"/>
              </a:rPr>
              <a:t>HM</a:t>
            </a:r>
            <a:endParaRPr sz="26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1383"/>
              </a:spcBef>
              <a:tabLst/>
            </a:pPr>
            <a:r>
              <a:rPr sz="4600" b="1" kern="0" spc="-30" dirty="0">
                <a:solidFill>
                  <a:srgbClr val="342B83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&gt;80  Repairs</a:t>
            </a:r>
            <a:endParaRPr sz="46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298"/>
              </a:lnSpc>
              <a:spcBef>
                <a:spcPts val="1223"/>
              </a:spcBef>
              <a:tabLst/>
            </a:pPr>
            <a:r>
              <a:rPr sz="5100" b="1" kern="0" spc="-160" dirty="0">
                <a:solidFill>
                  <a:srgbClr val="342B83">
                    <a:alpha val="100000"/>
                  </a:srgbClr>
                </a:solidFill>
                <a:latin typeface="Arial"/>
                <a:ea typeface="Arial"/>
                <a:cs typeface="Arial"/>
              </a:rPr>
              <a:t>Most frequent failure</a:t>
            </a:r>
            <a:r>
              <a:rPr sz="5100" b="1" kern="0" spc="-170" dirty="0">
                <a:solidFill>
                  <a:srgbClr val="342B83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endParaRPr sz="51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ct val="81000"/>
              </a:lnSpc>
              <a:spcBef>
                <a:spcPts val="1312"/>
              </a:spcBef>
              <a:tabLst/>
            </a:pPr>
            <a:r>
              <a:rPr sz="4000" kern="0" spc="-150" dirty="0">
                <a:solidFill>
                  <a:srgbClr val="383071">
                    <a:alpha val="100000"/>
                  </a:srgbClr>
                </a:solidFill>
                <a:latin typeface="Arial"/>
                <a:ea typeface="Arial"/>
                <a:cs typeface="Arial"/>
              </a:rPr>
              <a:t>1.</a:t>
            </a:r>
            <a:r>
              <a:rPr sz="4000" kern="0" spc="100" dirty="0">
                <a:solidFill>
                  <a:srgbClr val="383071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4000" b="1" kern="0" spc="-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</a:t>
            </a:r>
            <a:r>
              <a:rPr sz="40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 flex traces and wiring</a:t>
            </a:r>
            <a:endParaRPr sz="40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ct val="83000"/>
              </a:lnSpc>
              <a:spcBef>
                <a:spcPts val="2315"/>
              </a:spcBef>
              <a:tabLst/>
            </a:pPr>
            <a:r>
              <a:rPr sz="3900" kern="0" spc="-160" dirty="0">
                <a:solidFill>
                  <a:srgbClr val="383071">
                    <a:alpha val="100000"/>
                  </a:srgbClr>
                </a:solidFill>
                <a:latin typeface="Arial"/>
                <a:ea typeface="Arial"/>
                <a:cs typeface="Arial"/>
              </a:rPr>
              <a:t>2.</a:t>
            </a:r>
            <a:r>
              <a:rPr sz="3900" kern="0" spc="140" dirty="0">
                <a:solidFill>
                  <a:srgbClr val="383071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Random compo</a:t>
            </a:r>
            <a:r>
              <a:rPr sz="39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nent failures</a:t>
            </a:r>
            <a:endParaRPr sz="39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ts val="5452"/>
              </a:lnSpc>
              <a:spcBef>
                <a:spcPts val="991"/>
              </a:spcBef>
              <a:tabLst/>
            </a:pPr>
            <a:r>
              <a:rPr sz="3900" kern="0" spc="-180" dirty="0">
                <a:solidFill>
                  <a:srgbClr val="383071">
                    <a:alpha val="100000"/>
                  </a:srgbClr>
                </a:solidFill>
                <a:latin typeface="Arial"/>
                <a:ea typeface="Arial"/>
                <a:cs typeface="Arial"/>
              </a:rPr>
              <a:t>3.</a:t>
            </a:r>
            <a:r>
              <a:rPr sz="3900" kern="0" spc="160" dirty="0">
                <a:solidFill>
                  <a:srgbClr val="383071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b="1" kern="0" spc="-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Bent/damaged</a:t>
            </a:r>
            <a:r>
              <a:rPr sz="3900" b="1" kern="0" spc="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b="1" kern="0" spc="-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pins</a:t>
            </a:r>
            <a:r>
              <a:rPr sz="3900" b="1" kern="0" spc="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b="1" kern="0" spc="-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 connector</a:t>
            </a:r>
            <a:endParaRPr sz="3900" dirty="0">
              <a:latin typeface="Arial"/>
              <a:ea typeface="Arial"/>
              <a:cs typeface="Arial"/>
            </a:endParaRPr>
          </a:p>
        </p:txBody>
      </p:sp>
      <p:pic>
        <p:nvPicPr>
          <p:cNvPr id="152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6192439" y="190500"/>
            <a:ext cx="8191560" cy="5860998"/>
          </a:xfrm>
          <a:prstGeom prst="rect">
            <a:avLst/>
          </a:prstGeom>
        </p:spPr>
      </p:pic>
      <p:pic>
        <p:nvPicPr>
          <p:cNvPr id="154" name="picture 1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127260" y="8178832"/>
            <a:ext cx="7093060" cy="5346667"/>
          </a:xfrm>
          <a:prstGeom prst="rect">
            <a:avLst/>
          </a:prstGeom>
        </p:spPr>
      </p:pic>
      <p:sp>
        <p:nvSpPr>
          <p:cNvPr id="156" name="textbox 156"/>
          <p:cNvSpPr/>
          <p:nvPr/>
        </p:nvSpPr>
        <p:spPr>
          <a:xfrm>
            <a:off x="8221958" y="12737467"/>
            <a:ext cx="3125623" cy="5975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64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22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Preventab</a:t>
            </a:r>
            <a:r>
              <a:rPr sz="22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le</a:t>
            </a:r>
            <a:r>
              <a:rPr sz="2200" b="1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200" b="1" kern="0" spc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</a:t>
            </a:r>
            <a:endParaRPr sz="2200" dirty="0">
              <a:latin typeface="Arial"/>
              <a:ea typeface="Arial"/>
              <a:cs typeface="Arial"/>
            </a:endParaRPr>
          </a:p>
        </p:txBody>
      </p:sp>
      <p:sp>
        <p:nvSpPr>
          <p:cNvPr id="7" name="textbox 36"/>
          <p:cNvSpPr/>
          <p:nvPr/>
        </p:nvSpPr>
        <p:spPr>
          <a:xfrm>
            <a:off x="13069258" y="3768742"/>
            <a:ext cx="2628009" cy="140579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flex traces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10" name="textbox 36"/>
          <p:cNvSpPr/>
          <p:nvPr/>
        </p:nvSpPr>
        <p:spPr>
          <a:xfrm>
            <a:off x="17620188" y="12054490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2000" b="1" kern="0" spc="-1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 Fail due to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1" name="textbox 36"/>
          <p:cNvSpPr/>
          <p:nvPr/>
        </p:nvSpPr>
        <p:spPr>
          <a:xfrm>
            <a:off x="19964141" y="12655482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20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 Trauma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2" name="textbox 36"/>
          <p:cNvSpPr/>
          <p:nvPr/>
        </p:nvSpPr>
        <p:spPr>
          <a:xfrm>
            <a:off x="15602009" y="9156641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2000" b="1" dirty="0" smtClean="0">
                <a:ea typeface="+mj-ea"/>
                <a:cs typeface="Arial"/>
              </a:rPr>
              <a:t>Components fail</a:t>
            </a:r>
            <a:endParaRPr sz="2000" b="1" dirty="0">
              <a:ea typeface="+mj-ea"/>
              <a:cs typeface="Arial"/>
            </a:endParaRPr>
          </a:p>
        </p:txBody>
      </p:sp>
      <p:sp>
        <p:nvSpPr>
          <p:cNvPr id="14" name="textbox 36"/>
          <p:cNvSpPr/>
          <p:nvPr/>
        </p:nvSpPr>
        <p:spPr>
          <a:xfrm>
            <a:off x="22308094" y="12655481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2000" b="1" dirty="0" smtClean="0">
                <a:ea typeface="+mj-ea"/>
                <a:cs typeface="Arial"/>
              </a:rPr>
              <a:t>Worn Wiring</a:t>
            </a:r>
            <a:endParaRPr sz="2000" b="1" dirty="0"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52400"/>
            <a:ext cx="24384000" cy="13411200"/>
          </a:xfrm>
          <a:prstGeom prst="rect">
            <a:avLst/>
          </a:prstGeom>
        </p:spPr>
      </p:pic>
      <p:sp>
        <p:nvSpPr>
          <p:cNvPr id="160" name="textbox 160"/>
          <p:cNvSpPr/>
          <p:nvPr/>
        </p:nvSpPr>
        <p:spPr>
          <a:xfrm>
            <a:off x="2100581" y="8294372"/>
            <a:ext cx="22283419" cy="52692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506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/>
            </a:pP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Normal  Use</a:t>
            </a:r>
            <a:r>
              <a:rPr sz="2400" b="1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/Wear</a:t>
            </a:r>
            <a:endParaRPr sz="24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7117715" algn="l" rtl="0" eaLnBrk="0">
              <a:lnSpc>
                <a:spcPct val="80000"/>
              </a:lnSpc>
              <a:spcBef>
                <a:spcPts val="728"/>
              </a:spcBef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Preventable</a:t>
            </a:r>
            <a:r>
              <a:rPr sz="2400" kern="0" spc="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2400" kern="0" spc="-3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</a:t>
            </a:r>
            <a:r>
              <a:rPr lang="en-US" sz="2400" kern="0" spc="-3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77%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162" name="textbox 162"/>
          <p:cNvSpPr/>
          <p:nvPr/>
        </p:nvSpPr>
        <p:spPr>
          <a:xfrm>
            <a:off x="958758" y="1126776"/>
            <a:ext cx="14384019" cy="64192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34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9000"/>
              </a:lnSpc>
              <a:tabLst/>
            </a:pPr>
            <a:r>
              <a:rPr sz="62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Toshiba</a:t>
            </a:r>
            <a:r>
              <a:rPr sz="6200" b="1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2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1.5T</a:t>
            </a:r>
            <a:r>
              <a:rPr sz="6200" b="1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2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Body Atlas SPEEDE</a:t>
            </a:r>
            <a:r>
              <a:rPr sz="62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 Coil</a:t>
            </a:r>
            <a:endParaRPr sz="62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spcBef>
                <a:spcPts val="12"/>
              </a:spcBef>
              <a:tabLst/>
            </a:pPr>
            <a:r>
              <a:rPr sz="2800" b="1" kern="0" spc="-80" dirty="0">
                <a:solidFill>
                  <a:srgbClr val="282D7D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</a:t>
            </a:r>
            <a:r>
              <a:rPr sz="2800" b="1" kern="0" spc="160" dirty="0">
                <a:solidFill>
                  <a:srgbClr val="282D7D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800" b="1" kern="0" spc="-80" dirty="0">
                <a:solidFill>
                  <a:srgbClr val="282D7D">
                    <a:alpha val="100000"/>
                  </a:srgbClr>
                </a:solidFill>
                <a:latin typeface="Arial"/>
                <a:ea typeface="Arial"/>
                <a:cs typeface="Arial"/>
              </a:rPr>
              <a:t>number:</a:t>
            </a:r>
            <a:r>
              <a:rPr sz="2800" b="1" kern="0" spc="-90" dirty="0">
                <a:solidFill>
                  <a:srgbClr val="282D7D">
                    <a:alpha val="100000"/>
                  </a:srgbClr>
                </a:solidFill>
                <a:latin typeface="Arial"/>
                <a:ea typeface="Arial"/>
                <a:cs typeface="Arial"/>
              </a:rPr>
              <a:t>MJAB-167A</a:t>
            </a:r>
            <a:endParaRPr sz="2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1385"/>
              </a:spcBef>
              <a:tabLst/>
            </a:pPr>
            <a:r>
              <a:rPr sz="4600" b="1" kern="0" spc="-60" dirty="0">
                <a:solidFill>
                  <a:srgbClr val="342B88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&gt;70</a:t>
            </a:r>
            <a:r>
              <a:rPr sz="4600" b="1" kern="0" spc="170" dirty="0">
                <a:solidFill>
                  <a:srgbClr val="342B88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600" b="1" kern="0" spc="-60" dirty="0">
                <a:solidFill>
                  <a:srgbClr val="342B88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Repairs</a:t>
            </a:r>
            <a:endParaRPr sz="46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154"/>
              </a:lnSpc>
              <a:spcBef>
                <a:spcPts val="1198"/>
              </a:spcBef>
              <a:tabLst/>
            </a:pPr>
            <a:r>
              <a:rPr sz="5000" b="1" kern="0" spc="-130" dirty="0">
                <a:solidFill>
                  <a:srgbClr val="342B88">
                    <a:alpha val="100000"/>
                  </a:srgbClr>
                </a:solidFill>
                <a:latin typeface="Arial"/>
                <a:ea typeface="Arial"/>
                <a:cs typeface="Arial"/>
              </a:rPr>
              <a:t>Most frequent failures</a:t>
            </a:r>
            <a:endParaRPr sz="50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ts val="5315"/>
              </a:lnSpc>
              <a:spcBef>
                <a:spcPts val="483"/>
              </a:spcBef>
              <a:tabLst/>
            </a:pPr>
            <a:r>
              <a:rPr sz="39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</a:t>
            </a:r>
            <a:r>
              <a:rPr sz="3900" kern="0" spc="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</a:t>
            </a:r>
            <a:r>
              <a:rPr sz="39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flex</a:t>
            </a:r>
            <a:r>
              <a:rPr sz="3900" kern="0" spc="6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traces</a:t>
            </a:r>
            <a:r>
              <a:rPr sz="3900" kern="0" spc="7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39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sz="39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ts val="5315"/>
              </a:lnSpc>
              <a:spcBef>
                <a:spcPts val="784"/>
              </a:spcBef>
              <a:tabLst/>
            </a:pP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2.</a:t>
            </a:r>
            <a:r>
              <a:rPr sz="39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Bent/damaged</a:t>
            </a:r>
            <a:r>
              <a:rPr sz="39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pins</a:t>
            </a:r>
            <a:r>
              <a:rPr sz="39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39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connector</a:t>
            </a:r>
            <a:endParaRPr sz="3900" dirty="0">
              <a:latin typeface="Arial"/>
              <a:ea typeface="Arial"/>
              <a:cs typeface="Arial"/>
            </a:endParaRPr>
          </a:p>
          <a:p>
            <a:pPr marL="1219200" indent="-908050" algn="l" rtl="0" eaLnBrk="0">
              <a:lnSpc>
                <a:spcPct val="113000"/>
              </a:lnSpc>
              <a:spcBef>
                <a:spcPts val="690"/>
              </a:spcBef>
              <a:tabLst/>
            </a:pP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3.    Intermittent</a:t>
            </a:r>
            <a:r>
              <a:rPr sz="39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solder</a:t>
            </a:r>
            <a:r>
              <a:rPr sz="39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connections</a:t>
            </a:r>
            <a:r>
              <a:rPr sz="39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nd</a:t>
            </a:r>
            <a:r>
              <a:rPr sz="3900" kern="0" spc="6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r>
              <a:rPr sz="39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         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</a:t>
            </a:r>
            <a:r>
              <a:rPr sz="39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39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electrical</a:t>
            </a:r>
            <a:r>
              <a:rPr sz="39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</a:t>
            </a:r>
            <a:r>
              <a:rPr sz="39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onents</a:t>
            </a:r>
            <a:endParaRPr sz="3900" dirty="0">
              <a:latin typeface="Arial"/>
              <a:ea typeface="Arial"/>
              <a:cs typeface="Arial"/>
            </a:endParaRPr>
          </a:p>
        </p:txBody>
      </p:sp>
      <p:pic>
        <p:nvPicPr>
          <p:cNvPr id="164" name="picture 1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8002217" y="152400"/>
            <a:ext cx="6375441" cy="5924531"/>
          </a:xfrm>
          <a:prstGeom prst="rect">
            <a:avLst/>
          </a:prstGeom>
        </p:spPr>
      </p:pic>
      <p:sp>
        <p:nvSpPr>
          <p:cNvPr id="6" name="textbox 36"/>
          <p:cNvSpPr/>
          <p:nvPr/>
        </p:nvSpPr>
        <p:spPr>
          <a:xfrm>
            <a:off x="12514362" y="4041684"/>
            <a:ext cx="2628009" cy="140579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flex traces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7" name="textbox 36"/>
          <p:cNvSpPr/>
          <p:nvPr/>
        </p:nvSpPr>
        <p:spPr>
          <a:xfrm>
            <a:off x="21984431" y="11278626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spc="-160" dirty="0" smtClean="0">
                <a:solidFill>
                  <a:srgbClr val="000000">
                    <a:alpha val="100000"/>
                  </a:srgbClr>
                </a:solidFill>
                <a:ea typeface="+mj-ea"/>
                <a:cs typeface="Arial"/>
              </a:rPr>
              <a:t>Intermittent Wiring</a:t>
            </a:r>
            <a:endParaRPr lang="en-US" altLang="zh-CN" sz="2000" baseline="17220" dirty="0">
              <a:ea typeface="+mj-ea"/>
              <a:cs typeface="Arial"/>
            </a:endParaRPr>
          </a:p>
          <a:p>
            <a:pPr marL="12700" algn="dist" eaLnBrk="0">
              <a:lnSpc>
                <a:spcPts val="1635"/>
              </a:lnSpc>
            </a:pPr>
            <a:endParaRPr sz="2000" dirty="0">
              <a:ea typeface="+mj-ea"/>
              <a:cs typeface="Arial"/>
            </a:endParaRPr>
          </a:p>
        </p:txBody>
      </p:sp>
      <p:sp>
        <p:nvSpPr>
          <p:cNvPr id="8" name="textbox 36"/>
          <p:cNvSpPr/>
          <p:nvPr/>
        </p:nvSpPr>
        <p:spPr>
          <a:xfrm>
            <a:off x="15043059" y="7358243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Connector Trauma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9" name="textbox 36"/>
          <p:cNvSpPr/>
          <p:nvPr/>
        </p:nvSpPr>
        <p:spPr>
          <a:xfrm>
            <a:off x="17306906" y="10073365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2000" b="1" kern="0" spc="-1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 Fail due to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1" name="textbox 36"/>
          <p:cNvSpPr/>
          <p:nvPr/>
        </p:nvSpPr>
        <p:spPr>
          <a:xfrm>
            <a:off x="19530563" y="10928986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2000" b="1" dirty="0" smtClean="0">
                <a:ea typeface="+mj-ea"/>
                <a:cs typeface="Arial"/>
              </a:rPr>
              <a:t>Components fail</a:t>
            </a:r>
            <a:endParaRPr sz="2000" b="1" dirty="0"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2034" y="59705"/>
            <a:ext cx="24384000" cy="13373100"/>
          </a:xfrm>
          <a:prstGeom prst="rect">
            <a:avLst/>
          </a:prstGeom>
        </p:spPr>
      </p:pic>
      <p:sp>
        <p:nvSpPr>
          <p:cNvPr id="168" name="textbox 168"/>
          <p:cNvSpPr/>
          <p:nvPr/>
        </p:nvSpPr>
        <p:spPr>
          <a:xfrm>
            <a:off x="978021" y="2970145"/>
            <a:ext cx="11010265" cy="52304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494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4500" b="1" kern="0" spc="-30" dirty="0">
                <a:solidFill>
                  <a:srgbClr val="362D84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&gt;60</a:t>
            </a:r>
            <a:r>
              <a:rPr sz="4500" b="1" kern="0" spc="110" dirty="0">
                <a:solidFill>
                  <a:srgbClr val="362D84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500" b="1" kern="0" spc="-30" dirty="0">
                <a:solidFill>
                  <a:srgbClr val="362D84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Repairs</a:t>
            </a:r>
            <a:endParaRPr sz="4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154"/>
              </a:lnSpc>
              <a:spcBef>
                <a:spcPts val="1252"/>
              </a:spcBef>
              <a:tabLst/>
            </a:pPr>
            <a:r>
              <a:rPr sz="5000" b="1" kern="0" spc="-120" dirty="0">
                <a:solidFill>
                  <a:srgbClr val="362D84">
                    <a:alpha val="100000"/>
                  </a:srgbClr>
                </a:solidFill>
                <a:latin typeface="Arial"/>
                <a:ea typeface="Arial"/>
                <a:cs typeface="Arial"/>
              </a:rPr>
              <a:t>Most frequent failures</a:t>
            </a:r>
            <a:endParaRPr sz="5000" dirty="0">
              <a:latin typeface="Arial"/>
              <a:ea typeface="Arial"/>
              <a:cs typeface="Arial"/>
            </a:endParaRPr>
          </a:p>
          <a:p>
            <a:pPr marL="1211580" indent="-920114" algn="l" rtl="0" eaLnBrk="0">
              <a:lnSpc>
                <a:spcPct val="113000"/>
              </a:lnSpc>
              <a:spcBef>
                <a:spcPts val="1679"/>
              </a:spcBef>
              <a:tabLst/>
            </a:pPr>
            <a:r>
              <a:rPr sz="3800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     Bent/damag</a:t>
            </a:r>
            <a:r>
              <a:rPr sz="3800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</a:t>
            </a:r>
            <a:r>
              <a:rPr sz="3800" kern="0" spc="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pins and</a:t>
            </a:r>
            <a:r>
              <a:rPr sz="3800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 damage to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38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connector</a:t>
            </a:r>
            <a:endParaRPr sz="3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199514" indent="-908050" algn="l" rtl="0" eaLnBrk="0">
              <a:lnSpc>
                <a:spcPct val="96000"/>
              </a:lnSpc>
              <a:spcBef>
                <a:spcPts val="1143"/>
              </a:spcBef>
              <a:tabLst/>
            </a:pPr>
            <a:r>
              <a:rPr sz="3800" kern="0" spc="-100" dirty="0">
                <a:solidFill>
                  <a:srgbClr val="3D3474">
                    <a:alpha val="100000"/>
                  </a:srgbClr>
                </a:solidFill>
                <a:latin typeface="Arial"/>
                <a:ea typeface="Arial"/>
                <a:cs typeface="Arial"/>
              </a:rPr>
              <a:t>2.     </a:t>
            </a:r>
            <a:r>
              <a:rPr sz="3800" kern="0" spc="-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</a:t>
            </a:r>
            <a:r>
              <a:rPr sz="3800" kern="0" spc="-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solder connections and</a:t>
            </a:r>
            <a:r>
              <a:rPr sz="3800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 to electrical</a:t>
            </a:r>
            <a:r>
              <a:rPr sz="38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components</a:t>
            </a:r>
            <a:endParaRPr sz="3800" dirty="0">
              <a:latin typeface="Arial"/>
              <a:ea typeface="Arial"/>
              <a:cs typeface="Arial"/>
            </a:endParaRPr>
          </a:p>
          <a:p>
            <a:pPr marL="291465" algn="l" rtl="0" eaLnBrk="0">
              <a:lnSpc>
                <a:spcPts val="5588"/>
              </a:lnSpc>
              <a:spcBef>
                <a:spcPts val="822"/>
              </a:spcBef>
              <a:tabLst/>
            </a:pPr>
            <a:r>
              <a:rPr sz="4000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3.</a:t>
            </a:r>
            <a:r>
              <a:rPr sz="4000" kern="0" spc="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4000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</a:t>
            </a:r>
            <a:r>
              <a:rPr sz="4000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sz="4000" dirty="0">
              <a:latin typeface="Arial"/>
              <a:ea typeface="Arial"/>
              <a:cs typeface="Arial"/>
            </a:endParaRPr>
          </a:p>
        </p:txBody>
      </p:sp>
      <p:pic>
        <p:nvPicPr>
          <p:cNvPr id="170" name="picture 1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6446520" y="171450"/>
            <a:ext cx="7924800" cy="5854743"/>
          </a:xfrm>
          <a:prstGeom prst="rect">
            <a:avLst/>
          </a:prstGeom>
        </p:spPr>
      </p:pic>
      <p:pic>
        <p:nvPicPr>
          <p:cNvPr id="172" name="picture 1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460821" y="8623249"/>
            <a:ext cx="4914837" cy="4921300"/>
          </a:xfrm>
          <a:prstGeom prst="rect">
            <a:avLst/>
          </a:prstGeom>
        </p:spPr>
      </p:pic>
      <p:sp>
        <p:nvSpPr>
          <p:cNvPr id="174" name="textbox 174"/>
          <p:cNvSpPr/>
          <p:nvPr/>
        </p:nvSpPr>
        <p:spPr>
          <a:xfrm>
            <a:off x="1866818" y="8786761"/>
            <a:ext cx="9558648" cy="47021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85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3000"/>
              </a:lnSpc>
              <a:tabLst/>
            </a:pPr>
            <a:r>
              <a:rPr sz="21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Normal</a:t>
            </a:r>
            <a:r>
              <a:rPr sz="2100" b="1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1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Use</a:t>
            </a:r>
            <a:r>
              <a:rPr sz="2100" b="1" kern="0" spc="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/</a:t>
            </a:r>
            <a:r>
              <a:rPr sz="21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Wear</a:t>
            </a:r>
            <a:endParaRPr sz="21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spcBef>
                <a:spcPts val="1"/>
              </a:spcBef>
              <a:tabLst/>
            </a:pPr>
            <a:r>
              <a:rPr sz="21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Preventable</a:t>
            </a:r>
            <a:r>
              <a:rPr sz="2100" b="1" kern="0" spc="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100" b="1" kern="0" spc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</a:t>
            </a:r>
            <a:r>
              <a:rPr lang="en-US" sz="2100" b="1" kern="0" spc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82%</a:t>
            </a:r>
            <a:endParaRPr sz="2100" dirty="0">
              <a:latin typeface="Arial"/>
              <a:ea typeface="Arial"/>
              <a:cs typeface="Arial"/>
            </a:endParaRPr>
          </a:p>
        </p:txBody>
      </p:sp>
      <p:sp>
        <p:nvSpPr>
          <p:cNvPr id="176" name="textbox 176"/>
          <p:cNvSpPr/>
          <p:nvPr/>
        </p:nvSpPr>
        <p:spPr>
          <a:xfrm>
            <a:off x="939739" y="1141159"/>
            <a:ext cx="12408534" cy="11074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530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9000"/>
              </a:lnSpc>
              <a:tabLst/>
            </a:pPr>
            <a:r>
              <a:rPr sz="64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Siemens</a:t>
            </a:r>
            <a:r>
              <a:rPr sz="6400" b="1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1.5T</a:t>
            </a:r>
            <a:r>
              <a:rPr sz="6400" b="1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He</a:t>
            </a:r>
            <a:r>
              <a:rPr sz="64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ad</a:t>
            </a:r>
            <a:r>
              <a:rPr sz="6400" b="1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4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Matrix Array</a:t>
            </a:r>
            <a:endParaRPr sz="6400" dirty="0">
              <a:latin typeface="Arial"/>
              <a:ea typeface="Arial"/>
              <a:cs typeface="Arial"/>
            </a:endParaRPr>
          </a:p>
          <a:p>
            <a:pPr marL="50800" algn="l" rtl="0" eaLnBrk="0">
              <a:lnSpc>
                <a:spcPct val="81000"/>
              </a:lnSpc>
              <a:spcBef>
                <a:spcPts val="4"/>
              </a:spcBef>
              <a:tabLst/>
            </a:pPr>
            <a:r>
              <a:rPr sz="25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      numbers</a:t>
            </a:r>
            <a:r>
              <a:rPr sz="25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:7577732,5319252</a:t>
            </a:r>
            <a:endParaRPr sz="2500" dirty="0">
              <a:latin typeface="Arial"/>
              <a:ea typeface="Arial"/>
              <a:cs typeface="Arial"/>
            </a:endParaRPr>
          </a:p>
        </p:txBody>
      </p:sp>
      <p:sp>
        <p:nvSpPr>
          <p:cNvPr id="178" name="rect 178"/>
          <p:cNvSpPr/>
          <p:nvPr/>
        </p:nvSpPr>
        <p:spPr>
          <a:xfrm>
            <a:off x="12706258" y="4216411"/>
            <a:ext cx="609600" cy="8534444"/>
          </a:xfrm>
          <a:prstGeom prst="rect">
            <a:avLst/>
          </a:prstGeom>
          <a:solidFill>
            <a:srgbClr val="009FAB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2" name="textbox 182"/>
          <p:cNvSpPr/>
          <p:nvPr/>
        </p:nvSpPr>
        <p:spPr>
          <a:xfrm>
            <a:off x="12429415" y="3750956"/>
            <a:ext cx="1073785" cy="4654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16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70179" indent="-158114" algn="l" rtl="0" eaLnBrk="0">
              <a:lnSpc>
                <a:spcPct val="82000"/>
              </a:lnSpc>
              <a:tabLst/>
            </a:pPr>
            <a:r>
              <a:rPr sz="1800" b="1" kern="0" spc="-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</a:t>
            </a:r>
            <a:r>
              <a:rPr sz="1800" b="1" kern="0" spc="-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onnecto</a:t>
            </a:r>
            <a:r>
              <a:rPr sz="1800" b="1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</a:t>
            </a:r>
            <a:r>
              <a:rPr sz="1800" b="1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8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trauma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12" name="textbox 36"/>
          <p:cNvSpPr/>
          <p:nvPr/>
        </p:nvSpPr>
        <p:spPr>
          <a:xfrm>
            <a:off x="15364806" y="10492040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spc="-160" dirty="0" smtClean="0">
                <a:solidFill>
                  <a:srgbClr val="000000">
                    <a:alpha val="100000"/>
                  </a:srgbClr>
                </a:solidFill>
                <a:ea typeface="+mj-ea"/>
                <a:cs typeface="Arial"/>
              </a:rPr>
              <a:t>Intermittent Wiring</a:t>
            </a:r>
            <a:endParaRPr lang="en-US" altLang="zh-CN" sz="2000" baseline="17220" dirty="0">
              <a:ea typeface="+mj-ea"/>
              <a:cs typeface="Arial"/>
            </a:endParaRPr>
          </a:p>
          <a:p>
            <a:pPr marL="12700" algn="dist" eaLnBrk="0">
              <a:lnSpc>
                <a:spcPts val="1635"/>
              </a:lnSpc>
            </a:pPr>
            <a:endParaRPr sz="2000" dirty="0">
              <a:ea typeface="+mj-ea"/>
              <a:cs typeface="Arial"/>
            </a:endParaRPr>
          </a:p>
        </p:txBody>
      </p:sp>
      <p:sp>
        <p:nvSpPr>
          <p:cNvPr id="14" name="textbox 36"/>
          <p:cNvSpPr/>
          <p:nvPr/>
        </p:nvSpPr>
        <p:spPr>
          <a:xfrm>
            <a:off x="13478119" y="8369200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2000" b="1" kern="0" spc="-1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 Fail due to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5" name="textbox 36"/>
          <p:cNvSpPr/>
          <p:nvPr/>
        </p:nvSpPr>
        <p:spPr>
          <a:xfrm>
            <a:off x="20714942" y="11933277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20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 Trauma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6" name="textbox 36"/>
          <p:cNvSpPr/>
          <p:nvPr/>
        </p:nvSpPr>
        <p:spPr>
          <a:xfrm>
            <a:off x="22586296" y="12221186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2000" b="1" dirty="0" smtClean="0">
                <a:ea typeface="+mj-ea"/>
                <a:cs typeface="Arial"/>
              </a:rPr>
              <a:t>Components fail</a:t>
            </a:r>
            <a:endParaRPr sz="2000" b="1" dirty="0">
              <a:ea typeface="+mj-ea"/>
              <a:cs typeface="Arial"/>
            </a:endParaRPr>
          </a:p>
        </p:txBody>
      </p:sp>
      <p:sp>
        <p:nvSpPr>
          <p:cNvPr id="17" name="textbox 36"/>
          <p:cNvSpPr/>
          <p:nvPr/>
        </p:nvSpPr>
        <p:spPr>
          <a:xfrm>
            <a:off x="17082844" y="10867348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20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Electronic  tuning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8" name="textbox 36"/>
          <p:cNvSpPr/>
          <p:nvPr/>
        </p:nvSpPr>
        <p:spPr>
          <a:xfrm>
            <a:off x="19208770" y="11047966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2000" b="1" dirty="0" smtClean="0">
                <a:ea typeface="+mj-ea"/>
                <a:cs typeface="Arial"/>
              </a:rPr>
              <a:t>Worn Wiring</a:t>
            </a:r>
            <a:endParaRPr sz="2000" b="1" dirty="0"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90500"/>
            <a:ext cx="24384000" cy="13335000"/>
          </a:xfrm>
          <a:prstGeom prst="rect">
            <a:avLst/>
          </a:prstGeom>
        </p:spPr>
      </p:pic>
      <p:sp>
        <p:nvSpPr>
          <p:cNvPr id="186" name="textbox 186"/>
          <p:cNvSpPr/>
          <p:nvPr/>
        </p:nvSpPr>
        <p:spPr>
          <a:xfrm>
            <a:off x="965098" y="1065929"/>
            <a:ext cx="12974319" cy="64738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393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1000"/>
              </a:lnSpc>
              <a:tabLst/>
            </a:pP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Siemens</a:t>
            </a:r>
            <a:r>
              <a:rPr sz="6600" b="1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1.5T</a:t>
            </a:r>
            <a:r>
              <a:rPr sz="6600" b="1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</a:t>
            </a:r>
            <a:r>
              <a:rPr sz="6600" b="1" kern="0" spc="-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xtr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emity TR</a:t>
            </a:r>
            <a:r>
              <a:rPr sz="6600" b="1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Matri</a:t>
            </a:r>
            <a:r>
              <a:rPr sz="6600" b="1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x</a:t>
            </a:r>
            <a:endParaRPr sz="66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22"/>
              </a:spcBef>
              <a:tabLst/>
            </a:pPr>
            <a:r>
              <a:rPr sz="27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</a:t>
            </a:r>
            <a:r>
              <a:rPr sz="2700" b="1" kern="0" spc="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7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number:4</a:t>
            </a:r>
            <a:r>
              <a:rPr sz="27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74SI-64F</a:t>
            </a:r>
            <a:endParaRPr sz="2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1381"/>
              </a:spcBef>
              <a:tabLst/>
            </a:pPr>
            <a:r>
              <a:rPr sz="4600" b="1" kern="0" spc="-60" dirty="0">
                <a:solidFill>
                  <a:srgbClr val="33298B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&gt;60</a:t>
            </a:r>
            <a:r>
              <a:rPr sz="4600" b="1" kern="0" spc="170" dirty="0">
                <a:solidFill>
                  <a:srgbClr val="33298B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600" b="1" kern="0" spc="-60" dirty="0">
                <a:solidFill>
                  <a:srgbClr val="33298B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Repairs</a:t>
            </a:r>
            <a:endParaRPr sz="46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154"/>
              </a:lnSpc>
              <a:spcBef>
                <a:spcPts val="1198"/>
              </a:spcBef>
              <a:tabLst/>
            </a:pPr>
            <a:r>
              <a:rPr sz="5000" b="1" kern="0" spc="-120" dirty="0">
                <a:solidFill>
                  <a:srgbClr val="33298B">
                    <a:alpha val="100000"/>
                  </a:srgbClr>
                </a:solidFill>
                <a:latin typeface="Arial"/>
                <a:ea typeface="Arial"/>
                <a:cs typeface="Arial"/>
              </a:rPr>
              <a:t>Most frequent failures</a:t>
            </a:r>
            <a:endParaRPr sz="5000" dirty="0">
              <a:latin typeface="Arial"/>
              <a:ea typeface="Arial"/>
              <a:cs typeface="Arial"/>
            </a:endParaRPr>
          </a:p>
          <a:p>
            <a:pPr marL="1212850" indent="-914400" algn="l" rtl="0" eaLnBrk="0">
              <a:lnSpc>
                <a:spcPct val="95000"/>
              </a:lnSpc>
              <a:spcBef>
                <a:spcPts val="1563"/>
              </a:spcBef>
              <a:tabLst/>
            </a:pPr>
            <a:r>
              <a:rPr sz="3900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   Intermittent solder connections and</a:t>
            </a:r>
            <a:r>
              <a:rPr sz="3900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r>
              <a:rPr sz="39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</a:t>
            </a:r>
            <a:r>
              <a:rPr sz="4000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 to electric</a:t>
            </a:r>
            <a:r>
              <a:rPr sz="4000" kern="0" spc="-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 components</a:t>
            </a:r>
            <a:endParaRPr sz="4000" dirty="0">
              <a:latin typeface="Arial"/>
              <a:ea typeface="Arial"/>
              <a:cs typeface="Arial"/>
            </a:endParaRPr>
          </a:p>
          <a:p>
            <a:pPr marL="298450" algn="l" rtl="0" eaLnBrk="0">
              <a:lnSpc>
                <a:spcPct val="84000"/>
              </a:lnSpc>
              <a:spcBef>
                <a:spcPts val="2267"/>
              </a:spcBef>
              <a:tabLst/>
            </a:pPr>
            <a:r>
              <a:rPr sz="39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2.</a:t>
            </a:r>
            <a:r>
              <a:rPr sz="3900" kern="0" spc="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Random component fail</a:t>
            </a:r>
            <a:r>
              <a:rPr sz="3900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ures</a:t>
            </a:r>
            <a:endParaRPr sz="3900" dirty="0">
              <a:latin typeface="Arial"/>
              <a:ea typeface="Arial"/>
              <a:cs typeface="Arial"/>
            </a:endParaRPr>
          </a:p>
          <a:p>
            <a:pPr marL="298450" algn="l" rtl="0" eaLnBrk="0">
              <a:lnSpc>
                <a:spcPts val="5520"/>
              </a:lnSpc>
              <a:spcBef>
                <a:spcPts val="878"/>
              </a:spcBef>
              <a:tabLst/>
            </a:pPr>
            <a:r>
              <a:rPr sz="4000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3.</a:t>
            </a:r>
            <a:r>
              <a:rPr sz="4000" kern="0" spc="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4000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</a:t>
            </a:r>
            <a:r>
              <a:rPr sz="4000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tent wiring</a:t>
            </a:r>
            <a:endParaRPr sz="4000" dirty="0">
              <a:latin typeface="Arial"/>
              <a:ea typeface="Arial"/>
              <a:cs typeface="Arial"/>
            </a:endParaRPr>
          </a:p>
        </p:txBody>
      </p:sp>
      <p:pic>
        <p:nvPicPr>
          <p:cNvPr id="188" name="picture 1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319044" y="190499"/>
            <a:ext cx="8893610" cy="6581004"/>
          </a:xfrm>
          <a:prstGeom prst="rect">
            <a:avLst/>
          </a:prstGeom>
        </p:spPr>
      </p:pic>
      <p:pic>
        <p:nvPicPr>
          <p:cNvPr id="190" name="picture 1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263798" y="8197901"/>
            <a:ext cx="5245241" cy="5327599"/>
          </a:xfrm>
          <a:prstGeom prst="rect">
            <a:avLst/>
          </a:prstGeom>
        </p:spPr>
      </p:pic>
      <p:sp>
        <p:nvSpPr>
          <p:cNvPr id="192" name="textbox 192"/>
          <p:cNvSpPr/>
          <p:nvPr/>
        </p:nvSpPr>
        <p:spPr>
          <a:xfrm>
            <a:off x="1581659" y="8295672"/>
            <a:ext cx="9104630" cy="50844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83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3000"/>
              </a:lnSpc>
              <a:tabLst/>
            </a:pPr>
            <a:r>
              <a:rPr sz="23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Normal</a:t>
            </a:r>
            <a:r>
              <a:rPr sz="2300" b="1" kern="0" spc="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3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Use</a:t>
            </a:r>
            <a:r>
              <a:rPr sz="2300" b="1" kern="0" spc="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/</a:t>
            </a:r>
            <a:r>
              <a:rPr sz="23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Wear</a:t>
            </a:r>
            <a:endParaRPr sz="23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6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spcBef>
                <a:spcPts val="5"/>
              </a:spcBef>
              <a:tabLst/>
            </a:pPr>
            <a:r>
              <a:rPr sz="23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Preventable</a:t>
            </a:r>
            <a:r>
              <a:rPr sz="2300" b="1" kern="0" spc="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300" b="1" kern="0" spc="-2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</a:t>
            </a:r>
            <a:r>
              <a:rPr sz="2300" b="1" kern="0" spc="-3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age</a:t>
            </a:r>
            <a:r>
              <a:rPr lang="en-US" sz="2300" b="1" kern="0" spc="-3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81%</a:t>
            </a:r>
            <a:endParaRPr sz="2300" dirty="0">
              <a:latin typeface="Arial"/>
              <a:ea typeface="Arial"/>
              <a:cs typeface="Arial"/>
            </a:endParaRPr>
          </a:p>
        </p:txBody>
      </p:sp>
      <p:sp>
        <p:nvSpPr>
          <p:cNvPr id="194" name="textbox 194"/>
          <p:cNvSpPr/>
          <p:nvPr/>
        </p:nvSpPr>
        <p:spPr>
          <a:xfrm>
            <a:off x="15811540" y="12882150"/>
            <a:ext cx="1301114" cy="5930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365"/>
              </a:lnSpc>
              <a:tabLst/>
            </a:pPr>
            <a:r>
              <a:rPr sz="18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</a:t>
            </a:r>
            <a:endParaRPr sz="1800" dirty="0">
              <a:latin typeface="Arial"/>
              <a:ea typeface="Arial"/>
              <a:cs typeface="Arial"/>
            </a:endParaRPr>
          </a:p>
          <a:p>
            <a:pPr marL="292100" algn="l" rtl="0" eaLnBrk="0">
              <a:lnSpc>
                <a:spcPts val="3100"/>
              </a:lnSpc>
              <a:tabLst/>
            </a:pPr>
            <a:r>
              <a:rPr sz="18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196" name="textbox 196"/>
          <p:cNvSpPr/>
          <p:nvPr/>
        </p:nvSpPr>
        <p:spPr>
          <a:xfrm>
            <a:off x="12160280" y="12867735"/>
            <a:ext cx="1417955" cy="5511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840" rIns="0" bIns="0"/>
          <a:lstStyle/>
          <a:p>
            <a:pPr marL="12700" indent="81914" algn="l" rtl="0" eaLnBrk="0">
              <a:lnSpc>
                <a:spcPct val="98000"/>
              </a:lnSpc>
              <a:spcBef>
                <a:spcPts val="7"/>
              </a:spcBef>
              <a:tabLst/>
            </a:pPr>
            <a:r>
              <a:rPr sz="18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</a:t>
            </a:r>
            <a:r>
              <a:rPr sz="18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1800" b="1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 due</a:t>
            </a:r>
            <a:r>
              <a:rPr sz="1800" b="1" kern="0" spc="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800" b="1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198" name="textbox 198"/>
          <p:cNvSpPr/>
          <p:nvPr/>
        </p:nvSpPr>
        <p:spPr>
          <a:xfrm>
            <a:off x="14033459" y="12880403"/>
            <a:ext cx="1235075" cy="5391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3038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92100" indent="-279400" algn="l" rtl="0" eaLnBrk="0">
              <a:lnSpc>
                <a:spcPct val="95000"/>
              </a:lnSpc>
              <a:tabLst/>
            </a:pPr>
            <a:r>
              <a:rPr sz="18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</a:t>
            </a:r>
            <a:r>
              <a:rPr sz="1800" b="1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8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200" name="textbox 200"/>
          <p:cNvSpPr/>
          <p:nvPr/>
        </p:nvSpPr>
        <p:spPr>
          <a:xfrm>
            <a:off x="17697397" y="12873063"/>
            <a:ext cx="1117600" cy="4940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387"/>
              </a:lnSpc>
              <a:tabLst/>
            </a:pPr>
            <a:r>
              <a:rPr sz="18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Connector</a:t>
            </a:r>
            <a:endParaRPr sz="1800" dirty="0">
              <a:latin typeface="Arial"/>
              <a:ea typeface="Arial"/>
              <a:cs typeface="Arial"/>
            </a:endParaRPr>
          </a:p>
          <a:p>
            <a:pPr marL="177164" algn="l" rtl="0" eaLnBrk="0">
              <a:lnSpc>
                <a:spcPts val="2299"/>
              </a:lnSpc>
              <a:tabLst/>
            </a:pPr>
            <a:r>
              <a:rPr sz="18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trauma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202" name="textbox 202"/>
          <p:cNvSpPr/>
          <p:nvPr/>
        </p:nvSpPr>
        <p:spPr>
          <a:xfrm>
            <a:off x="19513518" y="12958426"/>
            <a:ext cx="1034414" cy="4533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52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82879" indent="-170814" algn="l" rtl="0" eaLnBrk="0">
              <a:lnSpc>
                <a:spcPct val="78000"/>
              </a:lnSpc>
              <a:tabLst/>
            </a:pPr>
            <a:r>
              <a:rPr sz="1800" b="1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Electronic</a:t>
            </a:r>
            <a:r>
              <a:rPr sz="18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8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tuning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204" name="textbox 204"/>
          <p:cNvSpPr/>
          <p:nvPr/>
        </p:nvSpPr>
        <p:spPr>
          <a:xfrm>
            <a:off x="22910696" y="12864680"/>
            <a:ext cx="1410969" cy="254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38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3000"/>
              </a:lnSpc>
              <a:tabLst/>
            </a:pPr>
            <a:r>
              <a:rPr sz="18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 trauma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206" name="textbox 206"/>
          <p:cNvSpPr/>
          <p:nvPr/>
        </p:nvSpPr>
        <p:spPr>
          <a:xfrm>
            <a:off x="21810586" y="12867499"/>
            <a:ext cx="695959" cy="2520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77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3000"/>
              </a:lnSpc>
              <a:tabLst/>
            </a:pPr>
            <a:r>
              <a:rPr sz="18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208" name="textbox 208"/>
          <p:cNvSpPr/>
          <p:nvPr/>
        </p:nvSpPr>
        <p:spPr>
          <a:xfrm>
            <a:off x="21164562" y="12867499"/>
            <a:ext cx="607694" cy="2514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62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18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Worn</a:t>
            </a:r>
            <a:endParaRPr sz="18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1" y="572200"/>
            <a:ext cx="24034379" cy="13143800"/>
          </a:xfrm>
          <a:prstGeom prst="rect">
            <a:avLst/>
          </a:prstGeom>
        </p:spPr>
      </p:pic>
      <p:sp>
        <p:nvSpPr>
          <p:cNvPr id="210" name="textbox 210"/>
          <p:cNvSpPr/>
          <p:nvPr/>
        </p:nvSpPr>
        <p:spPr>
          <a:xfrm>
            <a:off x="958758" y="2921780"/>
            <a:ext cx="6714490" cy="62464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1"/>
              </a:spcBef>
              <a:tabLst/>
            </a:pPr>
            <a:r>
              <a:rPr sz="4800" b="1" kern="0" spc="-120" dirty="0">
                <a:solidFill>
                  <a:srgbClr val="3C3186">
                    <a:alpha val="100000"/>
                  </a:srgbClr>
                </a:solidFill>
                <a:latin typeface="Arial"/>
                <a:ea typeface="Arial"/>
                <a:cs typeface="Arial"/>
              </a:rPr>
              <a:t>10 coil</a:t>
            </a:r>
            <a:r>
              <a:rPr sz="4800" b="1" kern="0" spc="240" dirty="0">
                <a:solidFill>
                  <a:srgbClr val="3C3186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b="1" kern="0" spc="-120" dirty="0">
                <a:solidFill>
                  <a:srgbClr val="3C3186">
                    <a:alpha val="100000"/>
                  </a:srgbClr>
                </a:solidFill>
                <a:latin typeface="Arial"/>
                <a:ea typeface="Arial"/>
                <a:cs typeface="Arial"/>
              </a:rPr>
              <a:t>mo</a:t>
            </a:r>
            <a:r>
              <a:rPr sz="4800" b="1" kern="0" spc="-130" dirty="0">
                <a:solidFill>
                  <a:srgbClr val="3C3186">
                    <a:alpha val="100000"/>
                  </a:srgbClr>
                </a:solidFill>
                <a:latin typeface="Arial"/>
                <a:ea typeface="Arial"/>
                <a:cs typeface="Arial"/>
              </a:rPr>
              <a:t>dels</a:t>
            </a:r>
            <a:endParaRPr sz="4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1449"/>
              </a:spcBef>
              <a:tabLst/>
            </a:pPr>
            <a:r>
              <a:rPr sz="4800" kern="0" spc="-90" dirty="0">
                <a:solidFill>
                  <a:srgbClr val="3C3186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 </a:t>
            </a:r>
            <a:r>
              <a:rPr sz="4800" b="1" kern="0" spc="-90" dirty="0">
                <a:solidFill>
                  <a:srgbClr val="3C3186">
                    <a:alpha val="100000"/>
                  </a:srgbClr>
                </a:solidFill>
                <a:latin typeface="Arial"/>
                <a:ea typeface="Arial"/>
                <a:cs typeface="Arial"/>
              </a:rPr>
              <a:t>1800</a:t>
            </a:r>
            <a:r>
              <a:rPr sz="4800" b="1" kern="0" spc="320" dirty="0">
                <a:solidFill>
                  <a:srgbClr val="3C3186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b="1" kern="0" spc="-90" dirty="0">
                <a:solidFill>
                  <a:srgbClr val="3C3186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repairs</a:t>
            </a:r>
            <a:endParaRPr sz="4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</p:txBody>
      </p:sp>
      <p:sp>
        <p:nvSpPr>
          <p:cNvPr id="212" name="textbox 212"/>
          <p:cNvSpPr/>
          <p:nvPr/>
        </p:nvSpPr>
        <p:spPr>
          <a:xfrm>
            <a:off x="12671539" y="2818094"/>
            <a:ext cx="6602094" cy="35236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1"/>
              </a:spcBef>
              <a:tabLst/>
            </a:pPr>
            <a:r>
              <a:rPr sz="4800" b="1" kern="0" spc="-30" dirty="0">
                <a:solidFill>
                  <a:srgbClr val="362D86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&gt;300 coil</a:t>
            </a:r>
            <a:r>
              <a:rPr sz="4800" b="1" kern="0" spc="290" dirty="0">
                <a:solidFill>
                  <a:srgbClr val="362D86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b="1" kern="0" spc="-40" dirty="0">
                <a:solidFill>
                  <a:srgbClr val="362D86">
                    <a:alpha val="100000"/>
                  </a:srgbClr>
                </a:solidFill>
                <a:latin typeface="Arial"/>
                <a:ea typeface="Arial"/>
                <a:cs typeface="Arial"/>
              </a:rPr>
              <a:t>models</a:t>
            </a:r>
            <a:endParaRPr sz="4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1441"/>
              </a:spcBef>
              <a:tabLst/>
            </a:pPr>
            <a:r>
              <a:rPr sz="4800" b="1" kern="0" spc="-30" dirty="0">
                <a:solidFill>
                  <a:srgbClr val="362D86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&gt;1700</a:t>
            </a:r>
            <a:r>
              <a:rPr sz="4800" b="1" kern="0" spc="720" dirty="0">
                <a:solidFill>
                  <a:srgbClr val="362D86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800" b="1" kern="0" spc="-30" dirty="0">
                <a:solidFill>
                  <a:srgbClr val="362D86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repairs</a:t>
            </a:r>
            <a:endParaRPr sz="4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</p:txBody>
      </p:sp>
      <p:sp>
        <p:nvSpPr>
          <p:cNvPr id="216" name="textbox 216"/>
          <p:cNvSpPr/>
          <p:nvPr/>
        </p:nvSpPr>
        <p:spPr>
          <a:xfrm>
            <a:off x="958758" y="1161903"/>
            <a:ext cx="19239230" cy="8572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1000"/>
              </a:lnSpc>
              <a:spcBef>
                <a:spcPts val="1"/>
              </a:spcBef>
              <a:tabLst/>
            </a:pPr>
            <a:r>
              <a:rPr sz="6700" b="1" kern="0" spc="-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Comparing failures of top-10 to</a:t>
            </a:r>
            <a:r>
              <a:rPr sz="67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remaining volume</a:t>
            </a:r>
            <a:endParaRPr sz="6700" dirty="0">
              <a:latin typeface="Arial"/>
              <a:ea typeface="Arial"/>
              <a:cs typeface="Arial"/>
            </a:endParaRPr>
          </a:p>
        </p:txBody>
      </p:sp>
      <p:sp>
        <p:nvSpPr>
          <p:cNvPr id="220" name="textbox 220"/>
          <p:cNvSpPr/>
          <p:nvPr/>
        </p:nvSpPr>
        <p:spPr>
          <a:xfrm>
            <a:off x="12420701" y="12827139"/>
            <a:ext cx="2413000" cy="508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42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81914" algn="l" rtl="0" eaLnBrk="0">
              <a:lnSpc>
                <a:spcPct val="99000"/>
              </a:lnSpc>
              <a:tabLst/>
            </a:pPr>
            <a:r>
              <a:rPr sz="16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</a:t>
            </a:r>
            <a:r>
              <a:rPr sz="16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</a:t>
            </a:r>
            <a:r>
              <a:rPr sz="11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  </a:t>
            </a:r>
            <a:r>
              <a:rPr sz="16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  due</a:t>
            </a:r>
            <a:r>
              <a:rPr sz="1600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16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</a:t>
            </a:r>
            <a:r>
              <a:rPr sz="16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</a:t>
            </a:r>
            <a:r>
              <a:rPr sz="1600" kern="0" spc="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</a:t>
            </a:r>
            <a:r>
              <a:rPr sz="16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sz="1600" dirty="0">
              <a:latin typeface="Arial"/>
              <a:ea typeface="Arial"/>
              <a:cs typeface="Arial"/>
            </a:endParaRPr>
          </a:p>
        </p:txBody>
      </p:sp>
      <p:sp>
        <p:nvSpPr>
          <p:cNvPr id="224" name="textbox 224"/>
          <p:cNvSpPr/>
          <p:nvPr/>
        </p:nvSpPr>
        <p:spPr>
          <a:xfrm>
            <a:off x="16986363" y="12829438"/>
            <a:ext cx="2287270" cy="4864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580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/>
            </a:pPr>
            <a:r>
              <a:rPr sz="16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Electronic</a:t>
            </a:r>
            <a:r>
              <a:rPr sz="16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</a:t>
            </a:r>
            <a:r>
              <a:rPr sz="11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Connector</a:t>
            </a:r>
            <a:endParaRPr sz="1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4000"/>
              </a:lnSpc>
              <a:spcBef>
                <a:spcPts val="470"/>
              </a:spcBef>
              <a:tabLst/>
            </a:pPr>
            <a:r>
              <a:rPr sz="16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tuning</a:t>
            </a:r>
            <a:r>
              <a:rPr sz="16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</a:t>
            </a:r>
            <a:r>
              <a:rPr sz="16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16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trauma</a:t>
            </a:r>
            <a:endParaRPr sz="1600" dirty="0">
              <a:latin typeface="Arial"/>
              <a:ea typeface="Arial"/>
              <a:cs typeface="Arial"/>
            </a:endParaRPr>
          </a:p>
        </p:txBody>
      </p:sp>
      <p:sp>
        <p:nvSpPr>
          <p:cNvPr id="226" name="textbox 226"/>
          <p:cNvSpPr/>
          <p:nvPr/>
        </p:nvSpPr>
        <p:spPr>
          <a:xfrm>
            <a:off x="15265341" y="12935013"/>
            <a:ext cx="1384935" cy="2241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115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/>
            </a:pPr>
            <a:r>
              <a:rPr sz="16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</a:t>
            </a:r>
            <a:r>
              <a:rPr sz="1600" b="1" kern="0" spc="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16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trau</a:t>
            </a:r>
            <a:r>
              <a:rPr sz="16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</a:t>
            </a:r>
            <a:endParaRPr sz="1600" dirty="0">
              <a:latin typeface="Arial"/>
              <a:ea typeface="Arial"/>
              <a:cs typeface="Arial"/>
            </a:endParaRPr>
          </a:p>
        </p:txBody>
      </p:sp>
      <p:pic>
        <p:nvPicPr>
          <p:cNvPr id="228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1912559" y="2273293"/>
            <a:ext cx="12679" cy="106107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2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71450"/>
            <a:ext cx="24384000" cy="13373100"/>
          </a:xfrm>
          <a:prstGeom prst="rect">
            <a:avLst/>
          </a:prstGeom>
        </p:spPr>
      </p:pic>
      <p:pic>
        <p:nvPicPr>
          <p:cNvPr id="232" name="picture 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2388779" y="5899148"/>
            <a:ext cx="11842820" cy="7645401"/>
          </a:xfrm>
          <a:prstGeom prst="rect">
            <a:avLst/>
          </a:prstGeom>
        </p:spPr>
      </p:pic>
      <p:sp>
        <p:nvSpPr>
          <p:cNvPr id="234" name="textbox 234"/>
          <p:cNvSpPr/>
          <p:nvPr/>
        </p:nvSpPr>
        <p:spPr>
          <a:xfrm>
            <a:off x="1441561" y="3937933"/>
            <a:ext cx="8353425" cy="41554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679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tabLst/>
            </a:pPr>
            <a:r>
              <a:rPr sz="4900" b="1" kern="0" spc="-120" dirty="0">
                <a:solidFill>
                  <a:srgbClr val="342B84">
                    <a:alpha val="100000"/>
                  </a:srgbClr>
                </a:solidFill>
                <a:latin typeface="Arial"/>
                <a:ea typeface="Arial"/>
                <a:cs typeface="Arial"/>
              </a:rPr>
              <a:t>1.Prevention..</a:t>
            </a:r>
            <a:r>
              <a:rPr sz="4900" b="1" kern="0" spc="-130" dirty="0">
                <a:solidFill>
                  <a:srgbClr val="342B84">
                    <a:alpha val="100000"/>
                  </a:srgbClr>
                </a:solidFill>
                <a:latin typeface="Arial"/>
                <a:ea typeface="Arial"/>
                <a:cs typeface="Arial"/>
              </a:rPr>
              <a:t>.Observe</a:t>
            </a:r>
            <a:r>
              <a:rPr sz="4900" b="1" kern="0" spc="260" dirty="0">
                <a:solidFill>
                  <a:srgbClr val="342B84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900" b="1" kern="0" spc="-130" dirty="0">
                <a:solidFill>
                  <a:srgbClr val="342B84">
                    <a:alpha val="100000"/>
                  </a:srgbClr>
                </a:solidFill>
                <a:latin typeface="Arial"/>
                <a:ea typeface="Arial"/>
                <a:cs typeface="Arial"/>
              </a:rPr>
              <a:t>usage</a:t>
            </a:r>
            <a:endParaRPr sz="4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spcBef>
                <a:spcPts val="1297"/>
              </a:spcBef>
              <a:tabLst/>
            </a:pPr>
            <a:r>
              <a:rPr sz="4300" kern="0" spc="-130" dirty="0">
                <a:solidFill>
                  <a:srgbClr val="2AB4BE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300" kern="0" spc="20" dirty="0">
                <a:solidFill>
                  <a:srgbClr val="2AB4BE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43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Transportat</a:t>
            </a:r>
            <a:r>
              <a:rPr sz="43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ion practices</a:t>
            </a:r>
            <a:endParaRPr sz="43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spcBef>
                <a:spcPts val="1301"/>
              </a:spcBef>
              <a:tabLst/>
            </a:pPr>
            <a:r>
              <a:rPr sz="4300" kern="0" spc="-130" dirty="0">
                <a:solidFill>
                  <a:srgbClr val="2AB4BE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300" kern="0" spc="50" dirty="0">
                <a:solidFill>
                  <a:srgbClr val="2AB4BE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43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Patient</a:t>
            </a:r>
            <a:r>
              <a:rPr sz="4300" b="1" kern="0" spc="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placem</a:t>
            </a:r>
            <a:r>
              <a:rPr sz="43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ent</a:t>
            </a:r>
            <a:r>
              <a:rPr sz="4300" b="1" kern="0" spc="2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practices</a:t>
            </a:r>
            <a:endParaRPr sz="43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1298"/>
              </a:spcBef>
              <a:tabLst/>
            </a:pPr>
            <a:r>
              <a:rPr sz="4300" kern="0" spc="-170" dirty="0">
                <a:solidFill>
                  <a:srgbClr val="2AB4BE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300" kern="0" spc="20" dirty="0">
                <a:solidFill>
                  <a:srgbClr val="2AB4BE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43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</a:t>
            </a:r>
            <a:r>
              <a:rPr sz="4300" b="1" kern="0" spc="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routing</a:t>
            </a:r>
            <a:r>
              <a:rPr sz="4300" b="1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practices</a:t>
            </a:r>
            <a:endParaRPr sz="43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79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/>
            </a:pPr>
            <a:r>
              <a:rPr sz="4300" kern="0" spc="-180" dirty="0">
                <a:solidFill>
                  <a:srgbClr val="2AB4BE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300" kern="0" spc="60" dirty="0">
                <a:solidFill>
                  <a:srgbClr val="2AB4BE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4300" b="1" kern="0" spc="-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Cleaning</a:t>
            </a:r>
            <a:r>
              <a:rPr sz="4300" b="1" kern="0" spc="2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practices</a:t>
            </a:r>
            <a:endParaRPr sz="4300" dirty="0">
              <a:latin typeface="Arial"/>
              <a:ea typeface="Arial"/>
              <a:cs typeface="Arial"/>
            </a:endParaRPr>
          </a:p>
        </p:txBody>
      </p:sp>
      <p:grpSp>
        <p:nvGrpSpPr>
          <p:cNvPr id="8" name="group 8"/>
          <p:cNvGrpSpPr/>
          <p:nvPr/>
        </p:nvGrpSpPr>
        <p:grpSpPr>
          <a:xfrm rot="21600000">
            <a:off x="4083100" y="2184369"/>
            <a:ext cx="16179759" cy="1206520"/>
            <a:chOff x="0" y="0"/>
            <a:chExt cx="16179759" cy="1206520"/>
          </a:xfrm>
        </p:grpSpPr>
        <p:pic>
          <p:nvPicPr>
            <p:cNvPr id="236" name="picture 2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16179759" cy="1206520"/>
            </a:xfrm>
            <a:prstGeom prst="rect">
              <a:avLst/>
            </a:prstGeom>
          </p:spPr>
        </p:pic>
        <p:sp>
          <p:nvSpPr>
            <p:cNvPr id="238" name="textbox 238"/>
            <p:cNvSpPr/>
            <p:nvPr/>
          </p:nvSpPr>
          <p:spPr>
            <a:xfrm>
              <a:off x="10877437" y="318447"/>
              <a:ext cx="1766570" cy="69151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5585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387350" algn="l" rtl="0" eaLnBrk="0">
                <a:lnSpc>
                  <a:spcPct val="82000"/>
                </a:lnSpc>
                <a:tabLst/>
              </a:pPr>
              <a:r>
                <a:rPr sz="2400" kern="0" spc="-3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Physical</a:t>
              </a:r>
              <a:endParaRPr sz="24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82000"/>
                </a:lnSpc>
                <a:spcBef>
                  <a:spcPts val="516"/>
                </a:spcBef>
                <a:tabLst/>
              </a:pPr>
              <a:r>
                <a:rPr sz="2400" kern="0" spc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Manipulation</a:t>
              </a:r>
              <a:endParaRPr sz="24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40" name="textbox 240"/>
          <p:cNvSpPr/>
          <p:nvPr/>
        </p:nvSpPr>
        <p:spPr>
          <a:xfrm>
            <a:off x="971438" y="1085252"/>
            <a:ext cx="16396335" cy="850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75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tabLst/>
            </a:pP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Strategies to</a:t>
            </a:r>
            <a:r>
              <a:rPr sz="6600" b="1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6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 and Costs</a:t>
            </a:r>
            <a:endParaRPr sz="6600" dirty="0">
              <a:latin typeface="Arial"/>
              <a:ea typeface="Arial"/>
              <a:cs typeface="Arial"/>
            </a:endParaRPr>
          </a:p>
        </p:txBody>
      </p:sp>
      <p:sp>
        <p:nvSpPr>
          <p:cNvPr id="242" name="textbox 242"/>
          <p:cNvSpPr/>
          <p:nvPr/>
        </p:nvSpPr>
        <p:spPr>
          <a:xfrm>
            <a:off x="18084858" y="2391119"/>
            <a:ext cx="1414144" cy="8420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602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83514" algn="l" rtl="0" eaLnBrk="0">
              <a:lnSpc>
                <a:spcPct val="11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</a:t>
            </a:r>
            <a:r>
              <a:rPr sz="2400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44" name="textbox 244"/>
          <p:cNvSpPr/>
          <p:nvPr/>
        </p:nvSpPr>
        <p:spPr>
          <a:xfrm>
            <a:off x="12172960" y="2488197"/>
            <a:ext cx="1591944" cy="7061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0" algn="l" rtl="0" eaLnBrk="0">
              <a:lnSpc>
                <a:spcPts val="1808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549"/>
              </a:lnSpc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46" name="textbox 246"/>
          <p:cNvSpPr/>
          <p:nvPr/>
        </p:nvSpPr>
        <p:spPr>
          <a:xfrm>
            <a:off x="7340538" y="2488197"/>
            <a:ext cx="1414144" cy="777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7500" algn="l" rtl="0" eaLnBrk="0">
              <a:lnSpc>
                <a:spcPct val="82000"/>
              </a:lnSpc>
              <a:tabLst/>
            </a:pPr>
            <a:r>
              <a:rPr sz="24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339"/>
              </a:lnSpc>
              <a:spcBef>
                <a:spcPts val="222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48" name="textbox 248"/>
          <p:cNvSpPr/>
          <p:nvPr/>
        </p:nvSpPr>
        <p:spPr>
          <a:xfrm>
            <a:off x="9855261" y="2502816"/>
            <a:ext cx="1315719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48615" algn="l" rtl="0" eaLnBrk="0">
              <a:lnSpc>
                <a:spcPct val="8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415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50" name="textbox 250"/>
          <p:cNvSpPr/>
          <p:nvPr/>
        </p:nvSpPr>
        <p:spPr>
          <a:xfrm>
            <a:off x="4705360" y="2792971"/>
            <a:ext cx="1576705" cy="3251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2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3881079" y="6661175"/>
            <a:ext cx="10299800" cy="6902439"/>
          </a:xfrm>
          <a:prstGeom prst="rect">
            <a:avLst/>
          </a:prstGeom>
        </p:spPr>
      </p:pic>
      <p:sp>
        <p:nvSpPr>
          <p:cNvPr id="256" name="textbox 256"/>
          <p:cNvSpPr/>
          <p:nvPr/>
        </p:nvSpPr>
        <p:spPr>
          <a:xfrm>
            <a:off x="1422298" y="3941016"/>
            <a:ext cx="11812269" cy="5559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650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/>
            </a:pPr>
            <a:r>
              <a:rPr sz="4900" b="1" kern="0" spc="-17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Transporta</a:t>
            </a:r>
            <a:r>
              <a:rPr sz="4900" b="1" kern="0" spc="-18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tion</a:t>
            </a:r>
            <a:r>
              <a:rPr sz="4900" b="1" kern="0" spc="24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900" b="1" kern="0" spc="-18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Practices</a:t>
            </a:r>
            <a:endParaRPr sz="4900" dirty="0">
              <a:latin typeface="Arial"/>
              <a:ea typeface="Arial"/>
              <a:cs typeface="Arial"/>
            </a:endParaRPr>
          </a:p>
          <a:p>
            <a:pPr marL="774700" indent="-762000" algn="l" rtl="0" eaLnBrk="0">
              <a:lnSpc>
                <a:spcPct val="114000"/>
              </a:lnSpc>
              <a:spcBef>
                <a:spcPts val="994"/>
              </a:spcBef>
              <a:tabLst/>
            </a:pPr>
            <a:r>
              <a:rPr sz="4400" kern="0" spc="-20" dirty="0">
                <a:solidFill>
                  <a:srgbClr val="008F94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</a:t>
            </a:r>
            <a:r>
              <a:rPr sz="4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Transport the coil</a:t>
            </a:r>
            <a:r>
              <a:rPr sz="44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 g</a:t>
            </a:r>
            <a:r>
              <a:rPr sz="4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ripping</a:t>
            </a:r>
            <a:r>
              <a:rPr sz="4400" kern="0" spc="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4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  supporting</a:t>
            </a:r>
            <a:r>
              <a:rPr sz="44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it from</a:t>
            </a:r>
            <a:r>
              <a:rPr sz="44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4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sides</a:t>
            </a:r>
            <a:endParaRPr sz="4400" dirty="0">
              <a:latin typeface="Arial"/>
              <a:ea typeface="Arial"/>
              <a:cs typeface="Arial"/>
            </a:endParaRPr>
          </a:p>
          <a:p>
            <a:pPr marL="774700" indent="-762000" algn="l" rtl="0" eaLnBrk="0">
              <a:lnSpc>
                <a:spcPct val="110000"/>
              </a:lnSpc>
              <a:spcBef>
                <a:spcPts val="1136"/>
              </a:spcBef>
              <a:tabLst/>
            </a:pPr>
            <a:r>
              <a:rPr sz="4400" kern="0" spc="-70" dirty="0">
                <a:solidFill>
                  <a:srgbClr val="008F94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</a:t>
            </a:r>
            <a:r>
              <a:rPr sz="4400" b="1" kern="0" spc="-70" dirty="0">
                <a:solidFill>
                  <a:srgbClr val="352C82">
                    <a:alpha val="100000"/>
                  </a:srgbClr>
                </a:solidFill>
                <a:latin typeface="Arial"/>
                <a:ea typeface="Arial"/>
                <a:cs typeface="Arial"/>
              </a:rPr>
              <a:t>NEVER</a:t>
            </a:r>
            <a:r>
              <a:rPr sz="4400" b="1" kern="0" spc="260" dirty="0">
                <a:solidFill>
                  <a:srgbClr val="352C82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pick</a:t>
            </a:r>
            <a:r>
              <a:rPr sz="44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up the</a:t>
            </a:r>
            <a:r>
              <a:rPr sz="4400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44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from</a:t>
            </a:r>
            <a:r>
              <a:rPr sz="4400" kern="0" spc="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400" kern="0" spc="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single</a:t>
            </a:r>
            <a:r>
              <a:rPr sz="44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section</a:t>
            </a:r>
            <a:r>
              <a:rPr sz="4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(</a:t>
            </a:r>
            <a:r>
              <a:rPr sz="4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anterior</a:t>
            </a:r>
            <a:r>
              <a:rPr sz="4400" kern="0" spc="8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section</a:t>
            </a:r>
            <a:r>
              <a:rPr sz="4400" kern="0" spc="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).</a:t>
            </a:r>
            <a:endParaRPr sz="4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065"/>
              </a:lnSpc>
              <a:spcBef>
                <a:spcPts val="654"/>
              </a:spcBef>
              <a:tabLst/>
            </a:pPr>
            <a:r>
              <a:rPr sz="4400" kern="0" spc="-20" dirty="0">
                <a:solidFill>
                  <a:srgbClr val="008F94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400" kern="0" spc="290" dirty="0">
                <a:solidFill>
                  <a:srgbClr val="008F94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4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When</a:t>
            </a:r>
            <a:r>
              <a:rPr sz="44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transporting</a:t>
            </a:r>
            <a:r>
              <a:rPr sz="4400" kern="0" spc="6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between</a:t>
            </a:r>
            <a:r>
              <a:rPr sz="44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rooms,</a:t>
            </a:r>
            <a:endParaRPr sz="44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03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774700" algn="l" rtl="0" eaLnBrk="0">
              <a:lnSpc>
                <a:spcPts val="5085"/>
              </a:lnSpc>
              <a:tabLst/>
            </a:pPr>
            <a:r>
              <a:rPr sz="3800" i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ALWAYS</a:t>
            </a:r>
            <a:r>
              <a:rPr sz="3800" i="1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i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use</a:t>
            </a:r>
            <a:r>
              <a:rPr sz="3800" i="1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i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3800" i="1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i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</a:t>
            </a:r>
            <a:r>
              <a:rPr sz="3800" i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rt</a:t>
            </a:r>
            <a:endParaRPr sz="3800" dirty="0">
              <a:latin typeface="Arial"/>
              <a:ea typeface="Arial"/>
              <a:cs typeface="Arial"/>
            </a:endParaRPr>
          </a:p>
        </p:txBody>
      </p:sp>
      <p:pic>
        <p:nvPicPr>
          <p:cNvPr id="258" name="picture 2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981418" y="2171653"/>
            <a:ext cx="16383122" cy="1225661"/>
          </a:xfrm>
          <a:prstGeom prst="rect">
            <a:avLst/>
          </a:prstGeom>
        </p:spPr>
      </p:pic>
      <p:sp>
        <p:nvSpPr>
          <p:cNvPr id="260" name="textbox 260"/>
          <p:cNvSpPr/>
          <p:nvPr/>
        </p:nvSpPr>
        <p:spPr>
          <a:xfrm>
            <a:off x="958758" y="1148450"/>
            <a:ext cx="16409035" cy="8451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1000"/>
              </a:lnSpc>
              <a:tabLst/>
            </a:pP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Strategies to</a:t>
            </a:r>
            <a:r>
              <a:rPr sz="6600" b="1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6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ilures and Costs</a:t>
            </a:r>
            <a:endParaRPr sz="6600" dirty="0">
              <a:latin typeface="Arial"/>
              <a:ea typeface="Arial"/>
              <a:cs typeface="Arial"/>
            </a:endParaRPr>
          </a:p>
        </p:txBody>
      </p:sp>
      <p:sp>
        <p:nvSpPr>
          <p:cNvPr id="262" name="textbox 262"/>
          <p:cNvSpPr/>
          <p:nvPr/>
        </p:nvSpPr>
        <p:spPr>
          <a:xfrm>
            <a:off x="14966878" y="2477393"/>
            <a:ext cx="1875154" cy="6985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12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87350" algn="l" rtl="0" eaLnBrk="0">
              <a:lnSpc>
                <a:spcPct val="86000"/>
              </a:lnSpc>
              <a:tabLst/>
            </a:pPr>
            <a:r>
              <a:rPr sz="2300" b="1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endParaRPr sz="23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573"/>
              </a:spcBef>
              <a:tabLst/>
            </a:pP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Manipulation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66" name="textbox 266"/>
          <p:cNvSpPr/>
          <p:nvPr/>
        </p:nvSpPr>
        <p:spPr>
          <a:xfrm>
            <a:off x="12172960" y="2475496"/>
            <a:ext cx="1591944" cy="6743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3350" algn="l" rtl="0" eaLnBrk="0">
              <a:lnSpc>
                <a:spcPts val="1808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299"/>
              </a:lnSpc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68" name="textbox 268"/>
          <p:cNvSpPr/>
          <p:nvPr/>
        </p:nvSpPr>
        <p:spPr>
          <a:xfrm>
            <a:off x="7346878" y="2488115"/>
            <a:ext cx="1414144" cy="7073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70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ct val="70000"/>
              </a:lnSpc>
              <a:tabLst/>
            </a:pPr>
            <a:r>
              <a:rPr sz="24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339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70" name="textbox 270"/>
          <p:cNvSpPr/>
          <p:nvPr/>
        </p:nvSpPr>
        <p:spPr>
          <a:xfrm>
            <a:off x="18078522" y="2488115"/>
            <a:ext cx="1480185" cy="6813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89864" algn="l" rtl="0" eaLnBrk="0">
              <a:lnSpc>
                <a:spcPct val="82000"/>
              </a:lnSpc>
              <a:tabLst/>
            </a:pP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444"/>
              </a:spcBef>
              <a:tabLst/>
            </a:pPr>
            <a:r>
              <a:rPr sz="24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74" name="textbox 274"/>
          <p:cNvSpPr/>
          <p:nvPr/>
        </p:nvSpPr>
        <p:spPr>
          <a:xfrm>
            <a:off x="9855261" y="2477393"/>
            <a:ext cx="1315719" cy="7042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42265" algn="l" rtl="0" eaLnBrk="0">
              <a:lnSpc>
                <a:spcPct val="8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616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76" name="textbox 276"/>
          <p:cNvSpPr/>
          <p:nvPr/>
        </p:nvSpPr>
        <p:spPr>
          <a:xfrm>
            <a:off x="4705359" y="2748581"/>
            <a:ext cx="1595755" cy="3251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228600"/>
            <a:ext cx="24384000" cy="13258800"/>
          </a:xfrm>
          <a:prstGeom prst="rect">
            <a:avLst/>
          </a:prstGeom>
        </p:spPr>
      </p:pic>
      <p:sp>
        <p:nvSpPr>
          <p:cNvPr id="280" name="textbox 280"/>
          <p:cNvSpPr/>
          <p:nvPr/>
        </p:nvSpPr>
        <p:spPr>
          <a:xfrm>
            <a:off x="1441561" y="4010292"/>
            <a:ext cx="11270615" cy="74002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tabLst/>
            </a:pPr>
            <a:r>
              <a:rPr sz="4900" b="1" kern="0" spc="-18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Transportation</a:t>
            </a:r>
            <a:r>
              <a:rPr sz="4900" b="1" kern="0" spc="24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900" b="1" kern="0" spc="-18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Practices</a:t>
            </a:r>
            <a:endParaRPr sz="4900" dirty="0">
              <a:latin typeface="Arial"/>
              <a:ea typeface="Arial"/>
              <a:cs typeface="Arial"/>
            </a:endParaRPr>
          </a:p>
          <a:p>
            <a:pPr marL="780415" indent="-767715" algn="l" rtl="0" eaLnBrk="0">
              <a:lnSpc>
                <a:spcPct val="109000"/>
              </a:lnSpc>
              <a:spcBef>
                <a:spcPts val="2046"/>
              </a:spcBef>
              <a:tabLst/>
            </a:pPr>
            <a:r>
              <a:rPr sz="4300" kern="0" spc="-150" dirty="0">
                <a:solidFill>
                  <a:srgbClr val="009791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300" kern="0" spc="70" dirty="0">
                <a:solidFill>
                  <a:srgbClr val="009791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4300" kern="0" spc="-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Flex coils </a:t>
            </a:r>
            <a:r>
              <a:rPr sz="4300" b="1" kern="0" spc="-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should ALWA</a:t>
            </a:r>
            <a:r>
              <a:rPr sz="43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YS be crad</a:t>
            </a:r>
            <a:r>
              <a:rPr sz="43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led</a:t>
            </a:r>
            <a:r>
              <a:rPr sz="4300" kern="0" spc="1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from</a:t>
            </a: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the</a:t>
            </a:r>
            <a:r>
              <a:rPr sz="4300" kern="0" spc="1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bottom,grippe</a:t>
            </a:r>
            <a:r>
              <a:rPr sz="4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</a:t>
            </a:r>
            <a:r>
              <a:rPr sz="4300" kern="0" spc="10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at</a:t>
            </a:r>
            <a:r>
              <a:rPr sz="4300" kern="0" spc="9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300" kern="0" spc="10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center</a:t>
            </a:r>
            <a:r>
              <a:rPr sz="4300" kern="0" spc="1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housing</a:t>
            </a:r>
            <a:r>
              <a:rPr sz="4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43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carried</a:t>
            </a:r>
            <a:r>
              <a:rPr sz="43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43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3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designated</a:t>
            </a:r>
            <a:r>
              <a:rPr sz="43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ha</a:t>
            </a:r>
            <a:r>
              <a:rPr sz="43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ndle</a:t>
            </a:r>
            <a:endParaRPr sz="4300" dirty="0">
              <a:latin typeface="Arial"/>
              <a:ea typeface="Arial"/>
              <a:cs typeface="Arial"/>
            </a:endParaRPr>
          </a:p>
          <a:p>
            <a:pPr marL="1827529" indent="-799465" algn="l" rtl="0" eaLnBrk="0">
              <a:lnSpc>
                <a:spcPct val="111000"/>
              </a:lnSpc>
              <a:spcBef>
                <a:spcPts val="887"/>
              </a:spcBef>
              <a:tabLst/>
            </a:pPr>
            <a:r>
              <a:rPr sz="3800" kern="0" spc="-50" dirty="0">
                <a:solidFill>
                  <a:srgbClr val="1CACA7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190" dirty="0">
                <a:solidFill>
                  <a:srgbClr val="1CACA7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3800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38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should</a:t>
            </a:r>
            <a:r>
              <a:rPr sz="38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b="1" kern="0" spc="-60" dirty="0">
                <a:solidFill>
                  <a:srgbClr val="352B87">
                    <a:alpha val="100000"/>
                  </a:srgbClr>
                </a:solidFill>
                <a:latin typeface="Arial"/>
                <a:ea typeface="Arial"/>
                <a:cs typeface="Arial"/>
              </a:rPr>
              <a:t>NEVER</a:t>
            </a:r>
            <a:r>
              <a:rPr sz="3800" b="1" kern="0" spc="430" dirty="0">
                <a:solidFill>
                  <a:srgbClr val="352B87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3800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carried</a:t>
            </a:r>
            <a:r>
              <a:rPr sz="38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3800" kern="0" spc="2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flexible</a:t>
            </a:r>
            <a:r>
              <a:rPr sz="3800" kern="0" spc="9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portion</a:t>
            </a:r>
            <a:r>
              <a:rPr sz="38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,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</a:t>
            </a:r>
            <a:r>
              <a:rPr sz="38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there</a:t>
            </a:r>
            <a:r>
              <a:rPr sz="3800" kern="0" spc="8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are</a:t>
            </a:r>
            <a:r>
              <a:rPr sz="3800" kern="0" spc="8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sensitive</a:t>
            </a:r>
            <a:endParaRPr sz="3800" dirty="0">
              <a:latin typeface="Arial"/>
              <a:ea typeface="Arial"/>
              <a:cs typeface="Arial"/>
            </a:endParaRPr>
          </a:p>
          <a:p>
            <a:pPr marL="1871979" indent="-18415" algn="l" rtl="0" eaLnBrk="0">
              <a:lnSpc>
                <a:spcPct val="114000"/>
              </a:lnSpc>
              <a:spcBef>
                <a:spcPts val="22"/>
              </a:spcBef>
              <a:tabLst/>
            </a:pP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components</a:t>
            </a:r>
            <a:r>
              <a:rPr sz="3800" kern="0" spc="6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contained</a:t>
            </a:r>
            <a:r>
              <a:rPr sz="3800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within</a:t>
            </a:r>
            <a:r>
              <a:rPr sz="38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that</a:t>
            </a:r>
            <a:r>
              <a:rPr sz="38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</a:t>
            </a:r>
            <a:r>
              <a:rPr sz="3800" kern="0" spc="7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damaged by</a:t>
            </a:r>
            <a:r>
              <a:rPr sz="3800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doing</a:t>
            </a:r>
            <a:r>
              <a:rPr sz="3800" kern="0" spc="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</a:t>
            </a:r>
            <a:endParaRPr sz="38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929"/>
              </a:lnSpc>
              <a:spcBef>
                <a:spcPts val="1167"/>
              </a:spcBef>
              <a:tabLst/>
            </a:pPr>
            <a:r>
              <a:rPr sz="4300" kern="0" spc="-70" dirty="0">
                <a:solidFill>
                  <a:srgbClr val="1CACA7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</a:t>
            </a:r>
            <a:r>
              <a:rPr sz="4300" b="1" kern="0" spc="-70" dirty="0">
                <a:solidFill>
                  <a:srgbClr val="352B87">
                    <a:alpha val="100000"/>
                  </a:srgbClr>
                </a:solidFill>
                <a:latin typeface="Arial"/>
                <a:ea typeface="Arial"/>
                <a:cs typeface="Arial"/>
              </a:rPr>
              <a:t>DO</a:t>
            </a:r>
            <a:r>
              <a:rPr sz="4300" b="1" kern="0" spc="210" dirty="0">
                <a:solidFill>
                  <a:srgbClr val="352B87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70" dirty="0">
                <a:solidFill>
                  <a:srgbClr val="352B87">
                    <a:alpha val="100000"/>
                  </a:srgbClr>
                </a:solidFill>
                <a:latin typeface="Arial"/>
                <a:ea typeface="Arial"/>
                <a:cs typeface="Arial"/>
              </a:rPr>
              <a:t>NOT</a:t>
            </a:r>
            <a:r>
              <a:rPr sz="4300" b="1" kern="0" spc="420" dirty="0">
                <a:solidFill>
                  <a:srgbClr val="352B87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carry</a:t>
            </a:r>
            <a:r>
              <a:rPr sz="43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</a:t>
            </a:r>
            <a:r>
              <a:rPr sz="43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4300" kern="0" spc="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</a:t>
            </a:r>
            <a:r>
              <a:rPr sz="43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he</a:t>
            </a:r>
            <a:r>
              <a:rPr sz="43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</a:t>
            </a:r>
            <a:endParaRPr sz="4300" dirty="0">
              <a:latin typeface="Arial"/>
              <a:ea typeface="Arial"/>
              <a:cs typeface="Arial"/>
            </a:endParaRPr>
          </a:p>
          <a:p>
            <a:pPr marL="1059814" algn="l" rtl="0" eaLnBrk="0">
              <a:lnSpc>
                <a:spcPts val="5247"/>
              </a:lnSpc>
              <a:spcBef>
                <a:spcPts val="645"/>
              </a:spcBef>
              <a:tabLst/>
            </a:pPr>
            <a:r>
              <a:rPr sz="3800" kern="0" spc="0" dirty="0">
                <a:solidFill>
                  <a:srgbClr val="1CACA7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170" dirty="0">
                <a:solidFill>
                  <a:srgbClr val="1CACA7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</a:t>
            </a:r>
            <a:r>
              <a:rPr sz="3800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</a:t>
            </a:r>
            <a:r>
              <a:rPr sz="38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may</a:t>
            </a:r>
            <a:r>
              <a:rPr sz="38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occur</a:t>
            </a:r>
            <a:endParaRPr sz="3800" dirty="0">
              <a:latin typeface="Arial"/>
              <a:ea typeface="Arial"/>
              <a:cs typeface="Arial"/>
            </a:endParaRPr>
          </a:p>
        </p:txBody>
      </p:sp>
      <p:pic>
        <p:nvPicPr>
          <p:cNvPr id="282" name="picture 2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4357298" y="6184850"/>
            <a:ext cx="9906000" cy="730254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21600000">
            <a:off x="4045061" y="2241550"/>
            <a:ext cx="16306800" cy="1225511"/>
            <a:chOff x="0" y="0"/>
            <a:chExt cx="16306800" cy="1225511"/>
          </a:xfrm>
        </p:grpSpPr>
        <p:pic>
          <p:nvPicPr>
            <p:cNvPr id="284" name="picture 28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16306800" cy="1225511"/>
            </a:xfrm>
            <a:prstGeom prst="rect">
              <a:avLst/>
            </a:prstGeom>
          </p:spPr>
        </p:pic>
        <p:sp>
          <p:nvSpPr>
            <p:cNvPr id="286" name="textbox 286"/>
            <p:cNvSpPr/>
            <p:nvPr/>
          </p:nvSpPr>
          <p:spPr>
            <a:xfrm>
              <a:off x="10928156" y="311646"/>
              <a:ext cx="1731010" cy="7105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4579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381000" algn="l" rtl="0" eaLnBrk="0">
                <a:lnSpc>
                  <a:spcPct val="80000"/>
                </a:lnSpc>
                <a:tabLst/>
              </a:pPr>
              <a:r>
                <a:rPr sz="2400" kern="0" spc="-3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Physical</a:t>
              </a:r>
              <a:endParaRPr sz="24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6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81000"/>
                </a:lnSpc>
                <a:spcBef>
                  <a:spcPts val="4"/>
                </a:spcBef>
                <a:tabLst/>
              </a:pPr>
              <a:r>
                <a:rPr sz="2400" kern="0" spc="-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Manipulation</a:t>
              </a:r>
              <a:endParaRPr sz="24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88" name="textbox 288"/>
          <p:cNvSpPr/>
          <p:nvPr/>
        </p:nvSpPr>
        <p:spPr>
          <a:xfrm>
            <a:off x="978021" y="1148854"/>
            <a:ext cx="16434435" cy="850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75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tabLst/>
            </a:pP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Strategies to</a:t>
            </a:r>
            <a:r>
              <a:rPr sz="66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600" b="1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 and Costs</a:t>
            </a:r>
            <a:endParaRPr sz="6600" dirty="0">
              <a:latin typeface="Arial"/>
              <a:ea typeface="Arial"/>
              <a:cs typeface="Arial"/>
            </a:endParaRPr>
          </a:p>
        </p:txBody>
      </p:sp>
      <p:pic>
        <p:nvPicPr>
          <p:cNvPr id="290" name="picture 2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7621341" y="4140210"/>
            <a:ext cx="4298898" cy="1930348"/>
          </a:xfrm>
          <a:prstGeom prst="rect">
            <a:avLst/>
          </a:prstGeom>
        </p:spPr>
      </p:pic>
      <p:sp>
        <p:nvSpPr>
          <p:cNvPr id="292" name="textbox 292"/>
          <p:cNvSpPr/>
          <p:nvPr/>
        </p:nvSpPr>
        <p:spPr>
          <a:xfrm>
            <a:off x="18078519" y="2454942"/>
            <a:ext cx="1386205" cy="8413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83514" algn="l" rtl="0" eaLnBrk="0">
              <a:lnSpc>
                <a:spcPct val="111000"/>
              </a:lnSpc>
              <a:spcBef>
                <a:spcPts val="1"/>
              </a:spcBef>
              <a:tabLst/>
            </a:pPr>
            <a:r>
              <a:rPr sz="2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</a:t>
            </a:r>
            <a:r>
              <a:rPr sz="2400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94" name="textbox 294"/>
          <p:cNvSpPr/>
          <p:nvPr/>
        </p:nvSpPr>
        <p:spPr>
          <a:xfrm>
            <a:off x="7340538" y="2550039"/>
            <a:ext cx="1386205" cy="7969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3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7500" algn="l" rtl="0" eaLnBrk="0">
              <a:lnSpc>
                <a:spcPct val="81000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271"/>
              </a:lnSpc>
              <a:spcBef>
                <a:spcPts val="483"/>
              </a:spcBef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96" name="textbox 296"/>
          <p:cNvSpPr/>
          <p:nvPr/>
        </p:nvSpPr>
        <p:spPr>
          <a:xfrm>
            <a:off x="12179299" y="2550039"/>
            <a:ext cx="1560194" cy="6889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0" algn="l" rtl="0" eaLnBrk="0">
              <a:lnSpc>
                <a:spcPts val="1771"/>
              </a:lnSpc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449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98" name="textbox 298"/>
          <p:cNvSpPr/>
          <p:nvPr/>
        </p:nvSpPr>
        <p:spPr>
          <a:xfrm>
            <a:off x="9848920" y="2565793"/>
            <a:ext cx="1289050" cy="6731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57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48615" algn="l" rtl="0" eaLnBrk="0">
              <a:lnSpc>
                <a:spcPct val="80000"/>
              </a:lnSpc>
              <a:tabLst/>
            </a:pPr>
            <a:r>
              <a:rPr sz="2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445"/>
              </a:spcBef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00" name="textbox 300"/>
          <p:cNvSpPr/>
          <p:nvPr/>
        </p:nvSpPr>
        <p:spPr>
          <a:xfrm>
            <a:off x="4711700" y="2848494"/>
            <a:ext cx="1577339" cy="3200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3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/>
            </a:pP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74312"/>
              </p:ext>
            </p:extLst>
          </p:nvPr>
        </p:nvGraphicFramePr>
        <p:xfrm>
          <a:off x="3000446" y="4492682"/>
          <a:ext cx="18325465" cy="8711564"/>
        </p:xfrm>
        <a:graphic>
          <a:graphicData uri="http://schemas.openxmlformats.org/drawingml/2006/table">
            <a:tbl>
              <a:tblPr/>
              <a:tblGrid>
                <a:gridCol w="5622925"/>
                <a:gridCol w="5822315"/>
                <a:gridCol w="6880225"/>
              </a:tblGrid>
              <a:tr h="9740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7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869439" algn="l" rtl="0" eaLnBrk="0">
                        <a:lnSpc>
                          <a:spcPct val="93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27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Normal</a:t>
                      </a:r>
                      <a:r>
                        <a:rPr sz="2700" kern="0" spc="9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Use,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9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581025" algn="l" rtl="0" eaLnBrk="0">
                        <a:lnSpc>
                          <a:spcPct val="81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27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Random</a:t>
                      </a:r>
                      <a:r>
                        <a:rPr sz="27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Electronic</a:t>
                      </a:r>
                      <a:r>
                        <a:rPr sz="2700" kern="0" spc="20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Failures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989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897379" algn="l" rtl="0" eaLnBrk="0">
                        <a:lnSpc>
                          <a:spcPct val="92000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27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Preventable</a:t>
                      </a:r>
                      <a:r>
                        <a:rPr sz="27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Damage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FA9"/>
                    </a:solidFill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1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355725" algn="l" rtl="0" eaLnBrk="0">
                        <a:lnSpc>
                          <a:spcPct val="93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27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Capacitor</a:t>
                      </a:r>
                      <a:r>
                        <a:rPr sz="2700" kern="0" spc="3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failure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1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2050414" algn="l" rtl="0" eaLnBrk="0">
                        <a:lnSpc>
                          <a:spcPts val="3366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Blown</a:t>
                      </a:r>
                      <a:r>
                        <a:rPr sz="2700" kern="0" spc="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fuse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2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377950" algn="l" rtl="0" eaLnBrk="0">
                        <a:lnSpc>
                          <a:spcPct val="92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2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Connector ho</a:t>
                      </a:r>
                      <a:r>
                        <a:rPr sz="27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using</a:t>
                      </a:r>
                      <a:r>
                        <a:rPr sz="2700" kern="0" spc="2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damage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1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697989" algn="l" rtl="0" eaLnBrk="0">
                        <a:lnSpc>
                          <a:spcPts val="3366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Diode</a:t>
                      </a:r>
                      <a:r>
                        <a:rPr sz="2700" kern="0" spc="4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failure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2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algn="l" rtl="0" eaLnBrk="0">
                        <a:lnSpc>
                          <a:spcPct val="9123"/>
                        </a:lnSpc>
                        <a:tabLst/>
                      </a:pPr>
                      <a:endParaRPr sz="1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768350" algn="l" rtl="0" eaLnBrk="0">
                        <a:lnSpc>
                          <a:spcPct val="93000"/>
                        </a:lnSpc>
                        <a:tabLst/>
                      </a:pP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Intermittent</a:t>
                      </a:r>
                      <a:r>
                        <a:rPr sz="2700" kern="0" spc="5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system</a:t>
                      </a:r>
                      <a:r>
                        <a:rPr sz="2700" kern="0" spc="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cable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2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349250" algn="l" rtl="0" eaLnBrk="0">
                        <a:lnSpc>
                          <a:spcPct val="92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Connector</a:t>
                      </a:r>
                      <a:r>
                        <a:rPr sz="2700" kern="0" spc="3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co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ntact</a:t>
                      </a:r>
                      <a:r>
                        <a:rPr sz="2700" kern="0" spc="3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damage</a:t>
                      </a:r>
                      <a:r>
                        <a:rPr sz="2700" kern="0" spc="8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(pins,etc.)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8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algn="l" rtl="0" eaLnBrk="0">
                        <a:lnSpc>
                          <a:spcPct val="7542"/>
                        </a:lnSpc>
                        <a:tabLst/>
                      </a:pPr>
                      <a:endParaRPr sz="1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437639" algn="l" rtl="0" eaLnBrk="0">
                        <a:lnSpc>
                          <a:spcPts val="3366"/>
                        </a:lnSpc>
                        <a:tabLst/>
                      </a:pP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Resistor</a:t>
                      </a:r>
                      <a:r>
                        <a:rPr sz="2700" kern="0" spc="4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failure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8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algn="l" rtl="0" eaLnBrk="0">
                        <a:lnSpc>
                          <a:spcPct val="7542"/>
                        </a:lnSpc>
                        <a:tabLst/>
                      </a:pPr>
                      <a:endParaRPr sz="1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678815" algn="l" rtl="0" eaLnBrk="0">
                        <a:lnSpc>
                          <a:spcPts val="3366"/>
                        </a:lnSpc>
                        <a:tabLst/>
                      </a:pP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Intermittent</a:t>
                      </a:r>
                      <a:r>
                        <a:rPr sz="2700" kern="0" spc="3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flex</a:t>
                      </a:r>
                      <a:r>
                        <a:rPr sz="2700" kern="0" spc="3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circuits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8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algn="l" rtl="0" eaLnBrk="0">
                        <a:lnSpc>
                          <a:spcPct val="7542"/>
                        </a:lnSpc>
                        <a:tabLst/>
                      </a:pPr>
                      <a:endParaRPr sz="1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2407285" algn="l" rtl="0" eaLnBrk="0">
                        <a:lnSpc>
                          <a:spcPts val="3366"/>
                        </a:lnSpc>
                        <a:tabLst/>
                      </a:pP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Cable</a:t>
                      </a:r>
                      <a:r>
                        <a:rPr sz="2700" kern="0" spc="3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trau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ma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1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437639" algn="l" rtl="0" eaLnBrk="0">
                        <a:lnSpc>
                          <a:spcPts val="3366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Inductor</a:t>
                      </a:r>
                      <a:r>
                        <a:rPr sz="2700" kern="0" spc="6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failure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2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850264" algn="l" rtl="0" eaLnBrk="0">
                        <a:lnSpc>
                          <a:spcPct val="92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2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Worn</a:t>
                      </a:r>
                      <a:r>
                        <a:rPr sz="2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/</a:t>
                      </a:r>
                      <a:r>
                        <a:rPr sz="2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Intermittent</a:t>
                      </a:r>
                      <a:r>
                        <a:rPr sz="27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wiring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1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720850" algn="l" rtl="0" eaLnBrk="0">
                        <a:lnSpc>
                          <a:spcPct val="93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Broken</a:t>
                      </a:r>
                      <a:r>
                        <a:rPr sz="2700" kern="0" spc="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solder</a:t>
                      </a:r>
                      <a:r>
                        <a:rPr sz="2700" kern="0" spc="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joints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1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869439" algn="l" rtl="0" eaLnBrk="0">
                        <a:lnSpc>
                          <a:spcPts val="3366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SCR</a:t>
                      </a:r>
                      <a:r>
                        <a:rPr sz="2700" kern="0" spc="4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failure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1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707514" algn="l" rtl="0" eaLnBrk="0">
                        <a:lnSpc>
                          <a:spcPts val="3366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Internal</a:t>
                      </a:r>
                      <a:r>
                        <a:rPr sz="2700" kern="0" spc="4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wir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es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1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720850" algn="l" rtl="0" eaLnBrk="0">
                        <a:lnSpc>
                          <a:spcPts val="3366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Broken</a:t>
                      </a:r>
                      <a:r>
                        <a:rPr sz="2700" kern="0" spc="5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interconnects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1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869439" algn="l" rtl="0" eaLnBrk="0">
                        <a:lnSpc>
                          <a:spcPts val="3366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FET</a:t>
                      </a:r>
                      <a:r>
                        <a:rPr sz="2700" kern="0" spc="3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failure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1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781050" algn="l" rtl="0" eaLnBrk="0">
                        <a:lnSpc>
                          <a:spcPct val="93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Component failure</a:t>
                      </a:r>
                      <a:r>
                        <a:rPr sz="2700" kern="0" spc="2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due</a:t>
                      </a:r>
                      <a:r>
                        <a:rPr sz="2700" kern="0" spc="2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to</a:t>
                      </a:r>
                      <a:r>
                        <a:rPr sz="2700" kern="0" spc="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trauma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1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355725" algn="l" rtl="0" eaLnBrk="0">
                        <a:lnSpc>
                          <a:spcPts val="3366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RF</a:t>
                      </a:r>
                      <a:r>
                        <a:rPr sz="2700" kern="0" spc="3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switch</a:t>
                      </a:r>
                      <a:r>
                        <a:rPr sz="2700" kern="0" spc="2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failure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1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609089" algn="l" rtl="0" eaLnBrk="0">
                        <a:lnSpc>
                          <a:spcPct val="93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Preamp</a:t>
                      </a:r>
                      <a:r>
                        <a:rPr sz="2700" kern="0" spc="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failure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3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algn="l" rtl="0" eaLnBrk="0">
                        <a:lnSpc>
                          <a:spcPct val="7406"/>
                        </a:lnSpc>
                        <a:tabLst/>
                      </a:pPr>
                      <a:endParaRPr sz="1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012189" algn="l" rtl="0" eaLnBrk="0">
                        <a:lnSpc>
                          <a:spcPct val="92000"/>
                        </a:lnSpc>
                        <a:tabLst/>
                      </a:pP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Logic</a:t>
                      </a:r>
                      <a:r>
                        <a:rPr sz="2700" kern="0" spc="2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control</a:t>
                      </a:r>
                      <a:r>
                        <a:rPr sz="2700" kern="0" spc="2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failur</a:t>
                      </a:r>
                      <a:r>
                        <a:rPr sz="27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7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609089" algn="l" rtl="0" eaLnBrk="0">
                        <a:lnSpc>
                          <a:spcPts val="3366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EEPROM</a:t>
                      </a:r>
                      <a:r>
                        <a:rPr sz="2700" kern="0" spc="4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failure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400" dirty="0">
                        <a:latin typeface="+mj-ea"/>
                        <a:ea typeface="+mj-ea"/>
                        <a:cs typeface="Arial"/>
                      </a:endParaRPr>
                    </a:p>
                    <a:p>
                      <a:pPr marL="1355725" algn="l" rtl="0" eaLnBrk="0">
                        <a:lnSpc>
                          <a:spcPct val="89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27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Flectronic</a:t>
                      </a:r>
                      <a:r>
                        <a:rPr sz="2700" kern="0" spc="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 </a:t>
                      </a:r>
                      <a:r>
                        <a:rPr sz="27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j-ea"/>
                          <a:ea typeface="+mj-ea"/>
                          <a:cs typeface="SimSun"/>
                        </a:rPr>
                        <a:t>tuning</a:t>
                      </a:r>
                      <a:endParaRPr sz="2700" dirty="0">
                        <a:latin typeface="+mj-ea"/>
                        <a:ea typeface="+mj-ea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+mj-ea"/>
                        <a:ea typeface="+mj-ea"/>
                        <a:cs typeface="Arial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8"/>
          <p:cNvSpPr/>
          <p:nvPr/>
        </p:nvSpPr>
        <p:spPr>
          <a:xfrm>
            <a:off x="990701" y="772552"/>
            <a:ext cx="18764885" cy="35934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087"/>
              </a:lnSpc>
              <a:spcBef>
                <a:spcPts val="1567"/>
              </a:spcBef>
              <a:tabLst/>
            </a:pPr>
            <a:r>
              <a:rPr sz="5200" b="1" kern="0" spc="-180" dirty="0" smtClean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Compare </a:t>
            </a:r>
            <a:r>
              <a:rPr sz="5200" b="1" kern="0" spc="-18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 reported p</a:t>
            </a:r>
            <a:r>
              <a:rPr sz="5200" b="1" kern="0" spc="-19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roblem to main</a:t>
            </a:r>
            <a:r>
              <a:rPr sz="5200" b="1" kern="0" spc="4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b="1" kern="0" spc="-19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5200" b="1" kern="0" spc="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b="1" kern="0" spc="-19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</a:t>
            </a:r>
            <a:r>
              <a:rPr sz="5200" kern="0" spc="-19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tributing</a:t>
            </a:r>
            <a:r>
              <a:rPr sz="5200" kern="0" spc="20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200" kern="0" spc="-19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findings</a:t>
            </a:r>
            <a:endParaRPr sz="52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8965565" algn="l" rtl="0" eaLnBrk="0">
              <a:lnSpc>
                <a:spcPct val="80000"/>
              </a:lnSpc>
              <a:spcBef>
                <a:spcPts val="5"/>
              </a:spcBef>
              <a:tabLst/>
            </a:pPr>
            <a:r>
              <a:rPr sz="4200" b="1" kern="0" spc="-120" dirty="0">
                <a:solidFill>
                  <a:srgbClr val="362E81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Electrical Analysis</a:t>
            </a:r>
            <a:endParaRPr sz="42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90500"/>
            <a:ext cx="24384000" cy="13335000"/>
          </a:xfrm>
          <a:prstGeom prst="rect">
            <a:avLst/>
          </a:prstGeom>
        </p:spPr>
      </p:pic>
      <p:sp>
        <p:nvSpPr>
          <p:cNvPr id="304" name="textbox 304"/>
          <p:cNvSpPr/>
          <p:nvPr/>
        </p:nvSpPr>
        <p:spPr>
          <a:xfrm>
            <a:off x="1415958" y="3947605"/>
            <a:ext cx="11532869" cy="74148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027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69850" algn="l" rtl="0" eaLnBrk="0">
              <a:lnSpc>
                <a:spcPct val="81000"/>
              </a:lnSpc>
              <a:tabLst/>
            </a:pPr>
            <a:r>
              <a:rPr sz="4900" b="1" kern="0" spc="-18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Patient</a:t>
            </a:r>
            <a:r>
              <a:rPr sz="4900" b="1" kern="0" spc="28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900" b="1" kern="0" spc="-18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Placement</a:t>
            </a:r>
            <a:r>
              <a:rPr sz="4900" b="1" kern="0" spc="26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900" b="1" kern="0" spc="-18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Practices</a:t>
            </a:r>
            <a:endParaRPr sz="4900" dirty="0">
              <a:latin typeface="Arial"/>
              <a:ea typeface="Arial"/>
              <a:cs typeface="Arial"/>
            </a:endParaRPr>
          </a:p>
          <a:p>
            <a:pPr marL="805815" indent="-787400" algn="l" rtl="0" eaLnBrk="0">
              <a:lnSpc>
                <a:spcPct val="112000"/>
              </a:lnSpc>
              <a:spcBef>
                <a:spcPts val="1247"/>
              </a:spcBef>
              <a:tabLst/>
            </a:pPr>
            <a:r>
              <a:rPr sz="4400" kern="0" spc="-90" dirty="0">
                <a:solidFill>
                  <a:srgbClr val="1CB3AD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</a:t>
            </a:r>
            <a:r>
              <a:rPr sz="4400" b="1" kern="0" spc="-90" dirty="0">
                <a:solidFill>
                  <a:srgbClr val="322982">
                    <a:alpha val="100000"/>
                  </a:srgbClr>
                </a:solidFill>
                <a:latin typeface="Arial"/>
                <a:ea typeface="Arial"/>
                <a:cs typeface="Arial"/>
              </a:rPr>
              <a:t>ALWAYS </a:t>
            </a:r>
            <a:r>
              <a:rPr sz="4400" kern="0" spc="-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remove</a:t>
            </a:r>
            <a:r>
              <a:rPr sz="44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4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400" kern="0" spc="-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nterior</a:t>
            </a:r>
            <a:r>
              <a:rPr sz="44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portion</a:t>
            </a:r>
            <a:r>
              <a:rPr sz="44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44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4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44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by</a:t>
            </a:r>
            <a:r>
              <a:rPr sz="44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pulling</a:t>
            </a:r>
            <a:r>
              <a:rPr sz="4400" kern="0" spc="3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straight-up</a:t>
            </a:r>
            <a:endParaRPr sz="4400" dirty="0">
              <a:latin typeface="Arial"/>
              <a:ea typeface="Arial"/>
              <a:cs typeface="Arial"/>
            </a:endParaRPr>
          </a:p>
          <a:p>
            <a:pPr marL="1879600" indent="-800100" algn="l" rtl="0" eaLnBrk="0">
              <a:lnSpc>
                <a:spcPct val="108000"/>
              </a:lnSpc>
              <a:spcBef>
                <a:spcPts val="523"/>
              </a:spcBef>
              <a:tabLst/>
            </a:pPr>
            <a:r>
              <a:rPr sz="4000" kern="0" spc="-10" dirty="0">
                <a:solidFill>
                  <a:srgbClr val="069797">
                    <a:alpha val="100000"/>
                  </a:srgbClr>
                </a:solidFill>
                <a:latin typeface="Arial"/>
                <a:ea typeface="Arial"/>
                <a:cs typeface="Arial"/>
              </a:rPr>
              <a:t>-    </a:t>
            </a:r>
            <a:r>
              <a:rPr sz="40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If the</a:t>
            </a:r>
            <a:r>
              <a:rPr sz="4000" kern="0" spc="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anterior</a:t>
            </a:r>
            <a:r>
              <a:rPr sz="4000" kern="0" spc="2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40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</a:t>
            </a:r>
            <a:r>
              <a:rPr sz="40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moved</a:t>
            </a:r>
            <a:r>
              <a:rPr sz="4000" kern="0" spc="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at</a:t>
            </a:r>
            <a:r>
              <a:rPr sz="4000" kern="0" spc="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</a:t>
            </a:r>
            <a:r>
              <a:rPr sz="4000" kern="0" spc="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angle,the</a:t>
            </a:r>
            <a:r>
              <a:rPr sz="40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connections between</a:t>
            </a:r>
            <a:r>
              <a:rPr sz="40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the anterior and</a:t>
            </a:r>
            <a:endParaRPr sz="4000" dirty="0">
              <a:latin typeface="Arial"/>
              <a:ea typeface="Arial"/>
              <a:cs typeface="Arial"/>
            </a:endParaRPr>
          </a:p>
          <a:p>
            <a:pPr marL="1885950" algn="l" rtl="0" eaLnBrk="0">
              <a:lnSpc>
                <a:spcPts val="5283"/>
              </a:lnSpc>
              <a:tabLst/>
            </a:pPr>
            <a:r>
              <a:rPr sz="40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posterior sections will</a:t>
            </a:r>
            <a:r>
              <a:rPr sz="40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be damaged</a:t>
            </a:r>
            <a:endParaRPr sz="4000" dirty="0">
              <a:latin typeface="Arial"/>
              <a:ea typeface="Arial"/>
              <a:cs typeface="Arial"/>
            </a:endParaRPr>
          </a:p>
          <a:p>
            <a:pPr marL="806450" indent="-793750" algn="l" rtl="0" eaLnBrk="0">
              <a:lnSpc>
                <a:spcPct val="110000"/>
              </a:lnSpc>
              <a:spcBef>
                <a:spcPts val="1054"/>
              </a:spcBef>
              <a:tabLst/>
            </a:pPr>
            <a:r>
              <a:rPr sz="4400" kern="0" spc="-30" dirty="0">
                <a:solidFill>
                  <a:srgbClr val="069797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</a:t>
            </a:r>
            <a:r>
              <a:rPr sz="4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With</a:t>
            </a:r>
            <a:r>
              <a:rPr sz="4400" kern="0" spc="3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</a:t>
            </a:r>
            <a:r>
              <a:rPr sz="4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ex</a:t>
            </a:r>
            <a:r>
              <a:rPr sz="44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coils, </a:t>
            </a:r>
            <a:r>
              <a:rPr sz="4400" b="1" kern="0" spc="-40" dirty="0">
                <a:solidFill>
                  <a:srgbClr val="352C87">
                    <a:alpha val="100000"/>
                  </a:srgbClr>
                </a:solidFill>
                <a:latin typeface="Arial"/>
                <a:ea typeface="Arial"/>
                <a:cs typeface="Arial"/>
              </a:rPr>
              <a:t>DO NOT </a:t>
            </a:r>
            <a:r>
              <a:rPr sz="4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adjust</a:t>
            </a:r>
            <a:r>
              <a:rPr sz="4400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4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position</a:t>
            </a:r>
            <a:r>
              <a:rPr sz="4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 a</a:t>
            </a:r>
            <a:r>
              <a:rPr sz="44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patient</a:t>
            </a:r>
            <a:r>
              <a:rPr sz="44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using </a:t>
            </a:r>
            <a:r>
              <a:rPr sz="4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 coil,as</a:t>
            </a:r>
            <a:r>
              <a:rPr sz="44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it</a:t>
            </a:r>
            <a:r>
              <a:rPr sz="44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may cause</a:t>
            </a:r>
            <a:r>
              <a:rPr sz="4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both physical and electro-me</a:t>
            </a:r>
            <a:r>
              <a:rPr sz="4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chanical</a:t>
            </a:r>
            <a:endParaRPr sz="4400" dirty="0">
              <a:latin typeface="Arial"/>
              <a:ea typeface="Arial"/>
              <a:cs typeface="Arial"/>
            </a:endParaRPr>
          </a:p>
          <a:p>
            <a:pPr marL="806450" algn="l" rtl="0" eaLnBrk="0">
              <a:lnSpc>
                <a:spcPts val="5520"/>
              </a:lnSpc>
              <a:spcBef>
                <a:spcPts val="204"/>
              </a:spcBef>
              <a:tabLst/>
            </a:pPr>
            <a:r>
              <a:rPr sz="40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</a:t>
            </a:r>
            <a:endParaRPr sz="4000" dirty="0">
              <a:latin typeface="Arial"/>
              <a:ea typeface="Arial"/>
              <a:cs typeface="Arial"/>
            </a:endParaRPr>
          </a:p>
        </p:txBody>
      </p:sp>
      <p:pic>
        <p:nvPicPr>
          <p:cNvPr id="306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6002000" y="4044981"/>
            <a:ext cx="7962839" cy="5035562"/>
          </a:xfrm>
          <a:prstGeom prst="rect">
            <a:avLst/>
          </a:prstGeom>
        </p:spPr>
      </p:pic>
      <p:pic>
        <p:nvPicPr>
          <p:cNvPr id="308" name="picture 3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5170263" y="9366313"/>
            <a:ext cx="9213736" cy="4159186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21600000">
            <a:off x="4045061" y="2171680"/>
            <a:ext cx="16230475" cy="1231887"/>
            <a:chOff x="0" y="0"/>
            <a:chExt cx="16230475" cy="1231887"/>
          </a:xfrm>
        </p:grpSpPr>
        <p:pic>
          <p:nvPicPr>
            <p:cNvPr id="310" name="picture 3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6230475" cy="1231887"/>
            </a:xfrm>
            <a:prstGeom prst="rect">
              <a:avLst/>
            </a:prstGeom>
          </p:spPr>
        </p:pic>
        <p:sp>
          <p:nvSpPr>
            <p:cNvPr id="312" name="textbox 312"/>
            <p:cNvSpPr/>
            <p:nvPr/>
          </p:nvSpPr>
          <p:spPr>
            <a:xfrm>
              <a:off x="14027117" y="193992"/>
              <a:ext cx="1414144" cy="86741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859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indent="196214" algn="l" rtl="0" eaLnBrk="0">
                <a:lnSpc>
                  <a:spcPct val="115000"/>
                </a:lnSpc>
                <a:tabLst/>
              </a:pPr>
              <a:r>
                <a:rPr sz="2400" kern="0" spc="-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Internal</a:t>
              </a:r>
              <a:r>
                <a:rPr sz="2400" kern="0" spc="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  </a:t>
              </a:r>
              <a:r>
                <a:rPr sz="2400" kern="0" spc="-1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Inspection</a:t>
              </a:r>
              <a:endParaRPr sz="24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314" name="textbox 314"/>
          <p:cNvSpPr/>
          <p:nvPr/>
        </p:nvSpPr>
        <p:spPr>
          <a:xfrm>
            <a:off x="978021" y="1066310"/>
            <a:ext cx="16434435" cy="850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75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tabLst/>
            </a:pP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Strategies to</a:t>
            </a:r>
            <a:r>
              <a:rPr sz="66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600" b="1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 and Costs</a:t>
            </a:r>
            <a:endParaRPr sz="6600" dirty="0">
              <a:latin typeface="Arial"/>
              <a:ea typeface="Arial"/>
              <a:cs typeface="Arial"/>
            </a:endParaRPr>
          </a:p>
        </p:txBody>
      </p:sp>
      <p:sp>
        <p:nvSpPr>
          <p:cNvPr id="316" name="textbox 316"/>
          <p:cNvSpPr/>
          <p:nvPr/>
        </p:nvSpPr>
        <p:spPr>
          <a:xfrm>
            <a:off x="14966877" y="2496356"/>
            <a:ext cx="1766570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74650" algn="l" rtl="0" eaLnBrk="0">
              <a:lnSpc>
                <a:spcPct val="8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417"/>
              </a:spcBef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Manipulation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18" name="textbox 318"/>
          <p:cNvSpPr/>
          <p:nvPr/>
        </p:nvSpPr>
        <p:spPr>
          <a:xfrm>
            <a:off x="7353218" y="2462752"/>
            <a:ext cx="1414144" cy="7645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ct val="82000"/>
              </a:lnSpc>
              <a:tabLst/>
            </a:pPr>
            <a:r>
              <a:rPr sz="24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339"/>
              </a:lnSpc>
              <a:spcBef>
                <a:spcPts val="122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20" name="textbox 320"/>
          <p:cNvSpPr/>
          <p:nvPr/>
        </p:nvSpPr>
        <p:spPr>
          <a:xfrm>
            <a:off x="12166620" y="2545295"/>
            <a:ext cx="1591944" cy="6299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571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14300" algn="l" rtl="0" eaLnBrk="0">
              <a:lnSpc>
                <a:spcPct val="84000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r>
              <a:rPr sz="24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22" name="textbox 322"/>
          <p:cNvSpPr/>
          <p:nvPr/>
        </p:nvSpPr>
        <p:spPr>
          <a:xfrm>
            <a:off x="9861601" y="2477420"/>
            <a:ext cx="1315719" cy="6978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48615" algn="l" rtl="0" eaLnBrk="0">
              <a:lnSpc>
                <a:spcPct val="8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565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24" name="textbox 324"/>
          <p:cNvSpPr/>
          <p:nvPr/>
        </p:nvSpPr>
        <p:spPr>
          <a:xfrm>
            <a:off x="4711700" y="2761189"/>
            <a:ext cx="1589405" cy="3251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3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71450"/>
            <a:ext cx="24384000" cy="13373100"/>
          </a:xfrm>
          <a:prstGeom prst="rect">
            <a:avLst/>
          </a:prstGeom>
        </p:spPr>
      </p:pic>
      <p:sp>
        <p:nvSpPr>
          <p:cNvPr id="328" name="textbox 328"/>
          <p:cNvSpPr/>
          <p:nvPr/>
        </p:nvSpPr>
        <p:spPr>
          <a:xfrm>
            <a:off x="1409618" y="3986491"/>
            <a:ext cx="12247244" cy="91497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1"/>
              </a:spcBef>
              <a:tabLst/>
            </a:pPr>
            <a:r>
              <a:rPr sz="4600" b="1" kern="0" spc="-8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</a:t>
            </a:r>
            <a:r>
              <a:rPr sz="4600" b="1" kern="0" spc="30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b="1" kern="0" spc="-8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Rout</a:t>
            </a:r>
            <a:r>
              <a:rPr sz="4600" b="1" kern="0" spc="-9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ing</a:t>
            </a:r>
            <a:r>
              <a:rPr sz="4600" b="1" kern="0" spc="30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b="1" kern="0" spc="-90" dirty="0">
                <a:solidFill>
                  <a:srgbClr val="009DA9">
                    <a:alpha val="100000"/>
                  </a:srgbClr>
                </a:solidFill>
                <a:latin typeface="Arial"/>
                <a:ea typeface="Arial"/>
                <a:cs typeface="Arial"/>
              </a:rPr>
              <a:t>Practices</a:t>
            </a:r>
            <a:endParaRPr sz="46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792"/>
              </a:lnSpc>
              <a:spcBef>
                <a:spcPts val="1757"/>
              </a:spcBef>
              <a:tabLst/>
            </a:pPr>
            <a:r>
              <a:rPr sz="4200" kern="0" spc="-6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200" kern="0" spc="13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4200" b="1" kern="0" spc="-60" dirty="0">
                <a:solidFill>
                  <a:srgbClr val="372C81">
                    <a:alpha val="100000"/>
                  </a:srgbClr>
                </a:solidFill>
                <a:latin typeface="Arial"/>
                <a:ea typeface="Arial"/>
                <a:cs typeface="Arial"/>
              </a:rPr>
              <a:t>DO</a:t>
            </a:r>
            <a:r>
              <a:rPr sz="4200" b="1" kern="0" spc="320" dirty="0">
                <a:solidFill>
                  <a:srgbClr val="372C81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b="1" kern="0" spc="-60" dirty="0">
                <a:solidFill>
                  <a:srgbClr val="372C81">
                    <a:alpha val="100000"/>
                  </a:srgbClr>
                </a:solidFill>
                <a:latin typeface="Arial"/>
                <a:ea typeface="Arial"/>
                <a:cs typeface="Arial"/>
              </a:rPr>
              <a:t>NOT</a:t>
            </a:r>
            <a:r>
              <a:rPr sz="4200" b="1" kern="0" spc="300" dirty="0">
                <a:solidFill>
                  <a:srgbClr val="372C81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b="1" kern="0" spc="-60" dirty="0">
                <a:solidFill>
                  <a:srgbClr val="372C81">
                    <a:alpha val="100000"/>
                  </a:srgbClr>
                </a:solidFill>
                <a:latin typeface="Arial"/>
                <a:ea typeface="Arial"/>
                <a:cs typeface="Arial"/>
              </a:rPr>
              <a:t>l</a:t>
            </a:r>
            <a:r>
              <a:rPr sz="42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oop</a:t>
            </a:r>
            <a:r>
              <a:rPr sz="42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42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cross</a:t>
            </a:r>
            <a:r>
              <a:rPr sz="4200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2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</a:t>
            </a:r>
            <a:r>
              <a:rPr sz="42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when</a:t>
            </a:r>
            <a:r>
              <a:rPr sz="42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42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use</a:t>
            </a:r>
            <a:endParaRPr sz="4200" dirty="0">
              <a:latin typeface="Arial"/>
              <a:ea typeface="Arial"/>
              <a:cs typeface="Arial"/>
            </a:endParaRPr>
          </a:p>
          <a:p>
            <a:pPr marL="2031364" indent="-787400" algn="l" rtl="0" eaLnBrk="0">
              <a:lnSpc>
                <a:spcPct val="116000"/>
              </a:lnSpc>
              <a:spcBef>
                <a:spcPts val="705"/>
              </a:spcBef>
              <a:tabLst/>
            </a:pPr>
            <a:r>
              <a:rPr sz="3700" kern="0" spc="-10" dirty="0">
                <a:solidFill>
                  <a:srgbClr val="008D88">
                    <a:alpha val="100000"/>
                  </a:srgbClr>
                </a:solidFill>
                <a:latin typeface="Arial"/>
                <a:ea typeface="Arial"/>
                <a:cs typeface="Arial"/>
              </a:rPr>
              <a:t>-     </a:t>
            </a:r>
            <a:r>
              <a:rPr sz="3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Looped cables</a:t>
            </a:r>
            <a:r>
              <a:rPr sz="37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may cause</a:t>
            </a:r>
            <a:r>
              <a:rPr sz="37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RF</a:t>
            </a:r>
            <a:r>
              <a:rPr sz="3700" kern="0" spc="2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coupling</a:t>
            </a:r>
            <a:r>
              <a:rPr sz="3700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37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may</a:t>
            </a:r>
            <a:r>
              <a:rPr sz="3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degrade  image </a:t>
            </a:r>
            <a:r>
              <a:rPr sz="3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quality</a:t>
            </a:r>
            <a:endParaRPr sz="3700" dirty="0">
              <a:latin typeface="Arial"/>
              <a:ea typeface="Arial"/>
              <a:cs typeface="Arial"/>
            </a:endParaRPr>
          </a:p>
          <a:p>
            <a:pPr marL="965200" indent="-952500" algn="l" rtl="0" eaLnBrk="0">
              <a:lnSpc>
                <a:spcPct val="114000"/>
              </a:lnSpc>
              <a:spcBef>
                <a:spcPts val="685"/>
              </a:spcBef>
              <a:tabLst/>
            </a:pPr>
            <a:r>
              <a:rPr sz="4600" kern="0" spc="-150" dirty="0">
                <a:solidFill>
                  <a:srgbClr val="009399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</a:t>
            </a:r>
            <a:r>
              <a:rPr sz="4600" b="1" kern="0" spc="-150" dirty="0">
                <a:solidFill>
                  <a:srgbClr val="332A8A">
                    <a:alpha val="100000"/>
                  </a:srgbClr>
                </a:solidFill>
                <a:latin typeface="Arial"/>
                <a:ea typeface="Arial"/>
                <a:cs typeface="Arial"/>
              </a:rPr>
              <a:t>DO</a:t>
            </a:r>
            <a:r>
              <a:rPr sz="4600" b="1" kern="0" spc="120" dirty="0">
                <a:solidFill>
                  <a:srgbClr val="332A8A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b="1" kern="0" spc="-150" dirty="0">
                <a:solidFill>
                  <a:srgbClr val="332A8A">
                    <a:alpha val="100000"/>
                  </a:srgbClr>
                </a:solidFill>
                <a:latin typeface="Arial"/>
                <a:ea typeface="Arial"/>
                <a:cs typeface="Arial"/>
              </a:rPr>
              <a:t>NOT</a:t>
            </a:r>
            <a:r>
              <a:rPr sz="4600" b="1" kern="0" spc="390" dirty="0">
                <a:solidFill>
                  <a:srgbClr val="332A8A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kern="0" spc="-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per</a:t>
            </a:r>
            <a:r>
              <a:rPr sz="46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mit</a:t>
            </a:r>
            <a:r>
              <a:rPr sz="4600" kern="0" spc="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600" kern="0" spc="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</a:t>
            </a:r>
            <a:r>
              <a:rPr sz="4600" kern="0" spc="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46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46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bent</a:t>
            </a:r>
            <a:r>
              <a:rPr sz="4600" kern="0" spc="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at</a:t>
            </a:r>
            <a:r>
              <a:rPr sz="46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</a:t>
            </a:r>
            <a:r>
              <a:rPr sz="46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</a:t>
            </a:r>
            <a:r>
              <a:rPr sz="42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extreme</a:t>
            </a:r>
            <a:r>
              <a:rPr sz="4200" kern="0" spc="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2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angle</a:t>
            </a:r>
            <a:endParaRPr sz="4200" dirty="0">
              <a:latin typeface="Arial"/>
              <a:ea typeface="Arial"/>
              <a:cs typeface="Arial"/>
            </a:endParaRPr>
          </a:p>
          <a:p>
            <a:pPr marL="1243964" algn="l" rtl="0" eaLnBrk="0">
              <a:lnSpc>
                <a:spcPts val="5111"/>
              </a:lnSpc>
              <a:spcBef>
                <a:spcPts val="1007"/>
              </a:spcBef>
              <a:tabLst/>
            </a:pPr>
            <a:r>
              <a:rPr sz="3700" kern="0" spc="-20" dirty="0">
                <a:solidFill>
                  <a:srgbClr val="029DA3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700" kern="0" spc="230" dirty="0">
                <a:solidFill>
                  <a:srgbClr val="029DA3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Route</a:t>
            </a:r>
            <a:r>
              <a:rPr sz="37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3700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</a:t>
            </a:r>
            <a:r>
              <a:rPr sz="37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using</a:t>
            </a:r>
            <a:r>
              <a:rPr sz="37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soft</a:t>
            </a:r>
            <a:r>
              <a:rPr sz="37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angles</a:t>
            </a:r>
            <a:endParaRPr sz="3700" dirty="0">
              <a:latin typeface="Arial"/>
              <a:ea typeface="Arial"/>
              <a:cs typeface="Arial"/>
            </a:endParaRPr>
          </a:p>
          <a:p>
            <a:pPr marL="2025014" indent="-781050" algn="l" rtl="0" eaLnBrk="0">
              <a:lnSpc>
                <a:spcPct val="116000"/>
              </a:lnSpc>
              <a:spcBef>
                <a:spcPts val="810"/>
              </a:spcBef>
              <a:tabLst/>
            </a:pPr>
            <a:r>
              <a:rPr sz="3700" kern="0" spc="-20" dirty="0">
                <a:solidFill>
                  <a:srgbClr val="029DA3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700" kern="0" spc="230" dirty="0">
                <a:solidFill>
                  <a:srgbClr val="029DA3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</a:t>
            </a:r>
            <a:r>
              <a:rPr sz="37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can</a:t>
            </a:r>
            <a:r>
              <a:rPr sz="37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occur</a:t>
            </a:r>
            <a:r>
              <a:rPr sz="37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if the</a:t>
            </a:r>
            <a:r>
              <a:rPr sz="37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</a:t>
            </a:r>
            <a:r>
              <a:rPr sz="37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3700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bent</a:t>
            </a:r>
            <a:r>
              <a:rPr sz="37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</a:t>
            </a:r>
            <a:r>
              <a:rPr sz="3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</a:t>
            </a:r>
            <a:r>
              <a:rPr sz="37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</a:t>
            </a:r>
            <a:r>
              <a:rPr sz="3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extreme</a:t>
            </a:r>
            <a:r>
              <a:rPr sz="37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3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degre</a:t>
            </a:r>
            <a:r>
              <a:rPr sz="3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</a:t>
            </a:r>
            <a:endParaRPr sz="3700" dirty="0">
              <a:latin typeface="Arial"/>
              <a:ea typeface="Arial"/>
              <a:cs typeface="Arial"/>
            </a:endParaRPr>
          </a:p>
          <a:p>
            <a:pPr marL="945514" indent="-932814" algn="l" rtl="0" eaLnBrk="0">
              <a:lnSpc>
                <a:spcPct val="115000"/>
              </a:lnSpc>
              <a:spcBef>
                <a:spcPts val="1034"/>
              </a:spcBef>
              <a:tabLst/>
            </a:pPr>
            <a:r>
              <a:rPr sz="4600" kern="0" spc="-130" dirty="0">
                <a:solidFill>
                  <a:srgbClr val="009898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</a:t>
            </a:r>
            <a:r>
              <a:rPr sz="4600" b="1" kern="0" spc="-130" dirty="0">
                <a:solidFill>
                  <a:srgbClr val="332A82">
                    <a:alpha val="100000"/>
                  </a:srgbClr>
                </a:solidFill>
                <a:latin typeface="Arial"/>
                <a:ea typeface="Arial"/>
                <a:cs typeface="Arial"/>
              </a:rPr>
              <a:t>ALWAYS </a:t>
            </a:r>
            <a:r>
              <a:rPr sz="4600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unplug the c</a:t>
            </a:r>
            <a:r>
              <a:rPr sz="4600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oil</a:t>
            </a:r>
            <a:r>
              <a:rPr sz="46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prior</a:t>
            </a:r>
            <a:r>
              <a:rPr sz="46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46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lowering</a:t>
            </a:r>
            <a:r>
              <a:rPr sz="4600" kern="0" spc="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6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6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table</a:t>
            </a:r>
            <a:endParaRPr sz="4600" dirty="0">
              <a:latin typeface="Arial"/>
              <a:ea typeface="Arial"/>
              <a:cs typeface="Arial"/>
            </a:endParaRPr>
          </a:p>
          <a:p>
            <a:pPr marL="1243964" algn="l" rtl="0" eaLnBrk="0">
              <a:lnSpc>
                <a:spcPts val="5111"/>
              </a:lnSpc>
              <a:tabLst/>
            </a:pPr>
            <a:r>
              <a:rPr sz="3700" kern="0" spc="-10" dirty="0">
                <a:solidFill>
                  <a:srgbClr val="17ABA6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700" kern="0" spc="230" dirty="0">
                <a:solidFill>
                  <a:srgbClr val="17ABA6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</a:t>
            </a:r>
            <a:r>
              <a:rPr sz="37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37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do</a:t>
            </a:r>
            <a:r>
              <a:rPr sz="37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</a:t>
            </a:r>
            <a:r>
              <a:rPr sz="37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may</a:t>
            </a:r>
            <a:r>
              <a:rPr sz="37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</a:t>
            </a:r>
            <a:r>
              <a:rPr sz="3700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37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coil,cable</a:t>
            </a:r>
            <a:r>
              <a:rPr sz="37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7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endParaRPr sz="3700" dirty="0">
              <a:latin typeface="Arial"/>
              <a:ea typeface="Arial"/>
              <a:cs typeface="Arial"/>
            </a:endParaRPr>
          </a:p>
        </p:txBody>
      </p:sp>
      <p:pic>
        <p:nvPicPr>
          <p:cNvPr id="330" name="picture 3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284378" y="7448556"/>
            <a:ext cx="8915522" cy="6095993"/>
          </a:xfrm>
          <a:prstGeom prst="rect">
            <a:avLst/>
          </a:prstGeom>
        </p:spPr>
      </p:pic>
      <p:pic>
        <p:nvPicPr>
          <p:cNvPr id="332" name="picture 3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5240000" y="4260810"/>
            <a:ext cx="8896258" cy="278775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21600000">
            <a:off x="3962400" y="2165380"/>
            <a:ext cx="16376538" cy="1225510"/>
            <a:chOff x="0" y="0"/>
            <a:chExt cx="16376538" cy="1225510"/>
          </a:xfrm>
        </p:grpSpPr>
        <p:pic>
          <p:nvPicPr>
            <p:cNvPr id="334" name="picture 3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6376538" cy="1225510"/>
            </a:xfrm>
            <a:prstGeom prst="rect">
              <a:avLst/>
            </a:prstGeom>
          </p:spPr>
        </p:pic>
        <p:sp>
          <p:nvSpPr>
            <p:cNvPr id="336" name="textbox 336"/>
            <p:cNvSpPr/>
            <p:nvPr/>
          </p:nvSpPr>
          <p:spPr>
            <a:xfrm>
              <a:off x="10998137" y="337436"/>
              <a:ext cx="1894204" cy="6921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5585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381000" algn="l" rtl="0" eaLnBrk="0">
                <a:lnSpc>
                  <a:spcPct val="82000"/>
                </a:lnSpc>
                <a:tabLst/>
              </a:pPr>
              <a:r>
                <a:rPr sz="2400" kern="0" spc="-3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Physical</a:t>
              </a:r>
              <a:endParaRPr sz="24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82000"/>
                </a:lnSpc>
                <a:spcBef>
                  <a:spcPts val="520"/>
                </a:spcBef>
                <a:tabLst/>
              </a:pPr>
              <a:r>
                <a:rPr sz="2400" b="1" kern="0" spc="-1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Manipulation</a:t>
              </a:r>
              <a:endParaRPr sz="24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338" name="textbox 338"/>
          <p:cNvSpPr/>
          <p:nvPr/>
        </p:nvSpPr>
        <p:spPr>
          <a:xfrm>
            <a:off x="971438" y="1085252"/>
            <a:ext cx="16396335" cy="850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75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tabLst/>
            </a:pP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Strategies to</a:t>
            </a:r>
            <a:r>
              <a:rPr sz="6600" b="1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6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 and Costs</a:t>
            </a:r>
            <a:endParaRPr sz="6600" dirty="0">
              <a:latin typeface="Arial"/>
              <a:ea typeface="Arial"/>
              <a:cs typeface="Arial"/>
            </a:endParaRPr>
          </a:p>
        </p:txBody>
      </p:sp>
      <p:sp>
        <p:nvSpPr>
          <p:cNvPr id="340" name="textbox 340"/>
          <p:cNvSpPr/>
          <p:nvPr/>
        </p:nvSpPr>
        <p:spPr>
          <a:xfrm>
            <a:off x="18072179" y="2391119"/>
            <a:ext cx="1414144" cy="8547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89864" algn="l" rtl="0" eaLnBrk="0">
              <a:lnSpc>
                <a:spcPct val="113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</a:t>
            </a:r>
            <a:r>
              <a:rPr sz="2400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42" name="textbox 342"/>
          <p:cNvSpPr/>
          <p:nvPr/>
        </p:nvSpPr>
        <p:spPr>
          <a:xfrm>
            <a:off x="12172960" y="2488197"/>
            <a:ext cx="1591944" cy="7061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0" algn="l" rtl="0" eaLnBrk="0">
              <a:lnSpc>
                <a:spcPts val="1808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549"/>
              </a:lnSpc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44" name="textbox 344"/>
          <p:cNvSpPr/>
          <p:nvPr/>
        </p:nvSpPr>
        <p:spPr>
          <a:xfrm>
            <a:off x="7346878" y="2488197"/>
            <a:ext cx="1414144" cy="7454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ct val="81000"/>
              </a:lnSpc>
              <a:tabLst/>
            </a:pPr>
            <a:r>
              <a:rPr sz="24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339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46" name="textbox 346"/>
          <p:cNvSpPr/>
          <p:nvPr/>
        </p:nvSpPr>
        <p:spPr>
          <a:xfrm>
            <a:off x="9848921" y="2502816"/>
            <a:ext cx="1315719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54965" algn="l" rtl="0" eaLnBrk="0">
              <a:lnSpc>
                <a:spcPct val="8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415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48" name="textbox 348"/>
          <p:cNvSpPr/>
          <p:nvPr/>
        </p:nvSpPr>
        <p:spPr>
          <a:xfrm>
            <a:off x="4705360" y="2792971"/>
            <a:ext cx="1576705" cy="3251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3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90500"/>
            <a:ext cx="24384000" cy="13335000"/>
          </a:xfrm>
          <a:prstGeom prst="rect">
            <a:avLst/>
          </a:prstGeom>
        </p:spPr>
      </p:pic>
      <p:sp>
        <p:nvSpPr>
          <p:cNvPr id="352" name="textbox 352"/>
          <p:cNvSpPr/>
          <p:nvPr/>
        </p:nvSpPr>
        <p:spPr>
          <a:xfrm>
            <a:off x="1441561" y="3898455"/>
            <a:ext cx="16695419" cy="89611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785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43815" algn="l" rtl="0" eaLnBrk="0">
              <a:lnSpc>
                <a:spcPct val="82000"/>
              </a:lnSpc>
              <a:tabLst/>
            </a:pPr>
            <a:r>
              <a:rPr sz="4700" b="1" kern="0" spc="-130" dirty="0">
                <a:solidFill>
                  <a:srgbClr val="009CA8">
                    <a:alpha val="100000"/>
                  </a:srgbClr>
                </a:solidFill>
                <a:latin typeface="Arial"/>
                <a:ea typeface="Arial"/>
                <a:cs typeface="Arial"/>
              </a:rPr>
              <a:t>Cleaning</a:t>
            </a:r>
            <a:r>
              <a:rPr sz="4700" b="1" kern="0" spc="260" dirty="0">
                <a:solidFill>
                  <a:srgbClr val="009CA8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700" b="1" kern="0" spc="-130" dirty="0">
                <a:solidFill>
                  <a:srgbClr val="009CA8">
                    <a:alpha val="100000"/>
                  </a:srgbClr>
                </a:solidFill>
                <a:latin typeface="Arial"/>
                <a:ea typeface="Arial"/>
                <a:cs typeface="Arial"/>
              </a:rPr>
              <a:t>P</a:t>
            </a:r>
            <a:r>
              <a:rPr sz="4700" b="1" kern="0" spc="-140" dirty="0">
                <a:solidFill>
                  <a:srgbClr val="009CA8">
                    <a:alpha val="100000"/>
                  </a:srgbClr>
                </a:solidFill>
                <a:latin typeface="Arial"/>
                <a:ea typeface="Arial"/>
                <a:cs typeface="Arial"/>
              </a:rPr>
              <a:t>ractices</a:t>
            </a:r>
            <a:endParaRPr sz="47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997"/>
              </a:lnSpc>
              <a:spcBef>
                <a:spcPts val="669"/>
              </a:spcBef>
              <a:tabLst/>
            </a:pPr>
            <a:r>
              <a:rPr sz="4400" kern="0" spc="-30" dirty="0">
                <a:solidFill>
                  <a:srgbClr val="18AEAE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</a:t>
            </a:r>
            <a:r>
              <a:rPr sz="4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Clean the</a:t>
            </a:r>
            <a:r>
              <a:rPr sz="4400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 with</a:t>
            </a:r>
            <a:r>
              <a:rPr sz="44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400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clot</a:t>
            </a:r>
            <a:r>
              <a:rPr sz="4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</a:t>
            </a:r>
            <a:r>
              <a:rPr sz="44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dampened</a:t>
            </a:r>
            <a:r>
              <a:rPr sz="44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44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4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solution</a:t>
            </a:r>
            <a:r>
              <a:rPr sz="44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of:</a:t>
            </a:r>
            <a:endParaRPr sz="4400" dirty="0">
              <a:latin typeface="Arial"/>
              <a:ea typeface="Arial"/>
              <a:cs typeface="Arial"/>
            </a:endParaRPr>
          </a:p>
          <a:p>
            <a:pPr marL="1180464" algn="l" rtl="0" eaLnBrk="0">
              <a:lnSpc>
                <a:spcPts val="5247"/>
              </a:lnSpc>
              <a:spcBef>
                <a:spcPts val="383"/>
              </a:spcBef>
              <a:tabLst/>
            </a:pPr>
            <a:r>
              <a:rPr sz="3800" kern="0" spc="20" dirty="0">
                <a:solidFill>
                  <a:srgbClr val="23C4C4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180" dirty="0">
                <a:solidFill>
                  <a:srgbClr val="23C4C4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10%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bleach</a:t>
            </a:r>
            <a:r>
              <a:rPr sz="3800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3800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90%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tap</a:t>
            </a:r>
            <a:r>
              <a:rPr sz="3800" kern="0" spc="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water</a:t>
            </a:r>
            <a:r>
              <a:rPr sz="3800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,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endParaRPr sz="3800" dirty="0">
              <a:latin typeface="Arial"/>
              <a:ea typeface="Arial"/>
              <a:cs typeface="Arial"/>
            </a:endParaRPr>
          </a:p>
          <a:p>
            <a:pPr marL="1180464" algn="l" rtl="0" eaLnBrk="0">
              <a:lnSpc>
                <a:spcPts val="5247"/>
              </a:lnSpc>
              <a:spcBef>
                <a:spcPts val="311"/>
              </a:spcBef>
              <a:tabLst/>
            </a:pPr>
            <a:r>
              <a:rPr sz="3800" kern="0" spc="0" dirty="0">
                <a:solidFill>
                  <a:srgbClr val="23C4C4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190" dirty="0">
                <a:solidFill>
                  <a:srgbClr val="23C4C4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30%isopropyl</a:t>
            </a:r>
            <a:r>
              <a:rPr sz="3800" kern="0" spc="8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alcohol</a:t>
            </a:r>
            <a:r>
              <a:rPr sz="3800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3800" kern="0" spc="9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70%tap</a:t>
            </a:r>
            <a:r>
              <a:rPr sz="3800" kern="0" spc="7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water</a:t>
            </a:r>
            <a:endParaRPr sz="3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180464" algn="l" rtl="0" eaLnBrk="0">
              <a:lnSpc>
                <a:spcPts val="5247"/>
              </a:lnSpc>
              <a:spcBef>
                <a:spcPts val="1147"/>
              </a:spcBef>
              <a:tabLst/>
            </a:pPr>
            <a:r>
              <a:rPr sz="3800" b="1" kern="0" spc="-20" dirty="0">
                <a:solidFill>
                  <a:srgbClr val="22BEC4">
                    <a:alpha val="100000"/>
                  </a:srgbClr>
                </a:solidFill>
                <a:latin typeface="Arial"/>
                <a:ea typeface="Arial"/>
                <a:cs typeface="Arial"/>
              </a:rPr>
              <a:t>-    </a:t>
            </a:r>
            <a:r>
              <a:rPr sz="3800" b="1" kern="0" spc="-20" dirty="0">
                <a:solidFill>
                  <a:srgbClr val="352C82">
                    <a:alpha val="100000"/>
                  </a:srgbClr>
                </a:solidFill>
                <a:latin typeface="Arial"/>
                <a:ea typeface="Arial"/>
                <a:cs typeface="Arial"/>
              </a:rPr>
              <a:t>ALWAYS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consult the</a:t>
            </a:r>
            <a:r>
              <a:rPr sz="38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OEM</a:t>
            </a:r>
            <a:r>
              <a:rPr sz="38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38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OEM</a:t>
            </a:r>
            <a:r>
              <a:rPr sz="3800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manual</a:t>
            </a:r>
            <a:r>
              <a:rPr sz="3800" kern="0" spc="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</a:t>
            </a:r>
            <a:r>
              <a:rPr sz="3800" kern="0" spc="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pproved</a:t>
            </a:r>
            <a:r>
              <a:rPr sz="38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chemicals</a:t>
            </a:r>
            <a:endParaRPr sz="3800" dirty="0">
              <a:latin typeface="Arial"/>
              <a:ea typeface="Arial"/>
              <a:cs typeface="Arial"/>
            </a:endParaRPr>
          </a:p>
          <a:p>
            <a:pPr marL="1993264" indent="-812800" algn="l" rtl="0" eaLnBrk="0">
              <a:lnSpc>
                <a:spcPct val="108000"/>
              </a:lnSpc>
              <a:spcBef>
                <a:spcPts val="711"/>
              </a:spcBef>
              <a:tabLst/>
            </a:pPr>
            <a:r>
              <a:rPr sz="38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ALWAYS</a:t>
            </a:r>
            <a:r>
              <a:rPr sz="3800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detach</a:t>
            </a:r>
            <a:r>
              <a:rPr sz="38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3800" kern="0" spc="8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3800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from</a:t>
            </a:r>
            <a:r>
              <a:rPr sz="38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3800" kern="0" spc="8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scanner</a:t>
            </a:r>
            <a:r>
              <a:rPr sz="3800" kern="0" spc="9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before</a:t>
            </a:r>
            <a:r>
              <a:rPr sz="3800" kern="0" spc="8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attempting</a:t>
            </a:r>
            <a:r>
              <a:rPr sz="3800" kern="0" spc="8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        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clean</a:t>
            </a:r>
            <a:r>
              <a:rPr sz="3800" kern="0" spc="8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it</a:t>
            </a:r>
            <a:endParaRPr sz="3800" dirty="0">
              <a:latin typeface="Arial"/>
              <a:ea typeface="Arial"/>
              <a:cs typeface="Arial"/>
            </a:endParaRPr>
          </a:p>
          <a:p>
            <a:pPr marL="1180464" algn="l" rtl="0" eaLnBrk="0">
              <a:lnSpc>
                <a:spcPts val="5247"/>
              </a:lnSpc>
              <a:tabLst/>
            </a:pP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-     DO</a:t>
            </a:r>
            <a:r>
              <a:rPr sz="38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NOT</a:t>
            </a:r>
            <a:r>
              <a:rPr sz="38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submerge</a:t>
            </a:r>
            <a:r>
              <a:rPr sz="38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any</a:t>
            </a:r>
            <a:r>
              <a:rPr sz="38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</a:t>
            </a:r>
            <a:r>
              <a:rPr sz="38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 the</a:t>
            </a:r>
            <a:r>
              <a:rPr sz="38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endParaRPr sz="3800" dirty="0">
              <a:latin typeface="Arial"/>
              <a:ea typeface="Arial"/>
              <a:cs typeface="Arial"/>
            </a:endParaRPr>
          </a:p>
          <a:p>
            <a:pPr marL="1993264" indent="-812800" algn="l" rtl="0" eaLnBrk="0">
              <a:lnSpc>
                <a:spcPct val="104000"/>
              </a:lnSpc>
              <a:spcBef>
                <a:spcPts val="728"/>
              </a:spcBef>
              <a:tabLst/>
            </a:pP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DO</a:t>
            </a:r>
            <a:r>
              <a:rPr sz="38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NOT</a:t>
            </a:r>
            <a:r>
              <a:rPr sz="38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spr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ay/pour</a:t>
            </a:r>
            <a:r>
              <a:rPr sz="38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cleaning</a:t>
            </a:r>
            <a:r>
              <a:rPr sz="38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agent</a:t>
            </a:r>
            <a:r>
              <a:rPr sz="38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directly</a:t>
            </a:r>
            <a:r>
              <a:rPr sz="38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</a:t>
            </a:r>
            <a:r>
              <a:rPr sz="38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38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coil,internal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circuitry</a:t>
            </a:r>
            <a:r>
              <a:rPr sz="38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could</a:t>
            </a:r>
            <a:r>
              <a:rPr sz="3800" kern="0" spc="6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38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damaged</a:t>
            </a:r>
            <a:endParaRPr sz="3800" dirty="0">
              <a:latin typeface="Arial"/>
              <a:ea typeface="Arial"/>
              <a:cs typeface="Arial"/>
            </a:endParaRPr>
          </a:p>
          <a:p>
            <a:pPr marL="1993264" indent="-812800" algn="l" rtl="0" eaLnBrk="0">
              <a:lnSpc>
                <a:spcPct val="110000"/>
              </a:lnSpc>
              <a:spcBef>
                <a:spcPts val="269"/>
              </a:spcBef>
              <a:tabLst/>
            </a:pPr>
            <a:r>
              <a:rPr sz="3800" kern="0" spc="0" dirty="0">
                <a:solidFill>
                  <a:srgbClr val="22BEC4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240" dirty="0">
                <a:solidFill>
                  <a:srgbClr val="22BEC4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Electric</a:t>
            </a:r>
            <a:r>
              <a:rPr sz="38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shock</a:t>
            </a:r>
            <a:r>
              <a:rPr sz="38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may</a:t>
            </a:r>
            <a:r>
              <a:rPr sz="38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occur</a:t>
            </a:r>
            <a:r>
              <a:rPr sz="3800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if the</a:t>
            </a:r>
            <a:r>
              <a:rPr sz="3800" kern="0" spc="3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38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38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atta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ched to the</a:t>
            </a:r>
            <a:r>
              <a:rPr sz="38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system</a:t>
            </a:r>
            <a:r>
              <a:rPr sz="38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during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cleaning</a:t>
            </a:r>
            <a:r>
              <a:rPr sz="38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when</a:t>
            </a:r>
            <a:r>
              <a:rPr sz="3800" kern="0" spc="5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it</a:t>
            </a:r>
            <a:r>
              <a:rPr sz="38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38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still</a:t>
            </a:r>
            <a:r>
              <a:rPr sz="38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wet</a:t>
            </a:r>
            <a:endParaRPr sz="3800" dirty="0">
              <a:latin typeface="Arial"/>
              <a:ea typeface="Arial"/>
              <a:cs typeface="Arial"/>
            </a:endParaRPr>
          </a:p>
        </p:txBody>
      </p:sp>
      <p:pic>
        <p:nvPicPr>
          <p:cNvPr id="354" name="picture 3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7646701" y="3981507"/>
            <a:ext cx="6603917" cy="3073317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 rot="21600000">
            <a:off x="3994099" y="2203418"/>
            <a:ext cx="16313140" cy="1231887"/>
            <a:chOff x="0" y="0"/>
            <a:chExt cx="16313140" cy="1231887"/>
          </a:xfrm>
        </p:grpSpPr>
        <p:pic>
          <p:nvPicPr>
            <p:cNvPr id="356" name="picture 3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16313140" cy="1231887"/>
            </a:xfrm>
            <a:prstGeom prst="rect">
              <a:avLst/>
            </a:prstGeom>
          </p:spPr>
        </p:pic>
        <p:sp>
          <p:nvSpPr>
            <p:cNvPr id="358" name="textbox 358"/>
            <p:cNvSpPr/>
            <p:nvPr/>
          </p:nvSpPr>
          <p:spPr>
            <a:xfrm>
              <a:off x="14078081" y="226130"/>
              <a:ext cx="1386205" cy="8159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4448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indent="196214" algn="l" rtl="0" eaLnBrk="0">
                <a:lnSpc>
                  <a:spcPct val="108000"/>
                </a:lnSpc>
                <a:tabLst/>
              </a:pPr>
              <a:r>
                <a:rPr sz="2400" kern="0" spc="-4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Internal</a:t>
              </a:r>
              <a:r>
                <a:rPr sz="2400" kern="0" spc="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  </a:t>
              </a:r>
              <a:r>
                <a:rPr sz="2400" kern="0" spc="-3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Inspection</a:t>
              </a:r>
              <a:endParaRPr sz="24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360" name="textbox 360"/>
          <p:cNvSpPr/>
          <p:nvPr/>
        </p:nvSpPr>
        <p:spPr>
          <a:xfrm>
            <a:off x="978022" y="1091400"/>
            <a:ext cx="16379825" cy="8451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1000"/>
              </a:lnSpc>
              <a:tabLst/>
            </a:pPr>
            <a:r>
              <a:rPr sz="66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Strategies to</a:t>
            </a:r>
            <a:r>
              <a:rPr sz="6600" b="1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600" b="1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</a:t>
            </a:r>
            <a:r>
              <a:rPr sz="6600" b="1" kern="0" spc="-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es and Co</a:t>
            </a:r>
            <a:r>
              <a:rPr sz="6600" kern="0" spc="-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sts</a:t>
            </a:r>
            <a:endParaRPr sz="6600" dirty="0">
              <a:latin typeface="Arial"/>
              <a:ea typeface="Arial"/>
              <a:cs typeface="Arial"/>
            </a:endParaRPr>
          </a:p>
        </p:txBody>
      </p:sp>
      <p:pic>
        <p:nvPicPr>
          <p:cNvPr id="362" name="picture 3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9075359" y="7188174"/>
            <a:ext cx="4400579" cy="2743276"/>
          </a:xfrm>
          <a:prstGeom prst="rect">
            <a:avLst/>
          </a:prstGeom>
        </p:spPr>
      </p:pic>
      <p:pic>
        <p:nvPicPr>
          <p:cNvPr id="364" name="picture 3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9729338" y="10013994"/>
            <a:ext cx="2863901" cy="3454298"/>
          </a:xfrm>
          <a:prstGeom prst="rect">
            <a:avLst/>
          </a:prstGeom>
        </p:spPr>
      </p:pic>
      <p:sp>
        <p:nvSpPr>
          <p:cNvPr id="366" name="textbox 366"/>
          <p:cNvSpPr/>
          <p:nvPr/>
        </p:nvSpPr>
        <p:spPr>
          <a:xfrm>
            <a:off x="14966878" y="2553106"/>
            <a:ext cx="1731010" cy="6477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57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74650" algn="l" rtl="0" eaLnBrk="0">
              <a:lnSpc>
                <a:spcPct val="80000"/>
              </a:lnSpc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246"/>
              </a:spcBef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Manipulation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68" name="textbox 368"/>
          <p:cNvSpPr/>
          <p:nvPr/>
        </p:nvSpPr>
        <p:spPr>
          <a:xfrm>
            <a:off x="7340538" y="2588120"/>
            <a:ext cx="1386205" cy="7207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76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ct val="76000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271"/>
              </a:lnSpc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70" name="textbox 370"/>
          <p:cNvSpPr/>
          <p:nvPr/>
        </p:nvSpPr>
        <p:spPr>
          <a:xfrm>
            <a:off x="12166619" y="2588120"/>
            <a:ext cx="1560194" cy="6375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00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14300" algn="l" rtl="0" eaLnBrk="0">
              <a:lnSpc>
                <a:spcPct val="85000"/>
              </a:lnSpc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r>
              <a:rPr sz="2400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72" name="textbox 372"/>
          <p:cNvSpPr/>
          <p:nvPr/>
        </p:nvSpPr>
        <p:spPr>
          <a:xfrm>
            <a:off x="9861600" y="2527769"/>
            <a:ext cx="1289050" cy="6724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57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35915" algn="l" rtl="0" eaLnBrk="0">
              <a:lnSpc>
                <a:spcPct val="80000"/>
              </a:lnSpc>
              <a:tabLst/>
            </a:pPr>
            <a:r>
              <a:rPr sz="2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444"/>
              </a:spcBef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74" name="textbox 374"/>
          <p:cNvSpPr/>
          <p:nvPr/>
        </p:nvSpPr>
        <p:spPr>
          <a:xfrm>
            <a:off x="4705360" y="2816682"/>
            <a:ext cx="1577339" cy="3200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3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/>
            </a:pP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box 376"/>
          <p:cNvSpPr/>
          <p:nvPr/>
        </p:nvSpPr>
        <p:spPr>
          <a:xfrm>
            <a:off x="1428638" y="3735646"/>
            <a:ext cx="16194405" cy="50076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8100" algn="l" rtl="0" eaLnBrk="0">
              <a:lnSpc>
                <a:spcPts val="6815"/>
              </a:lnSpc>
              <a:tabLst/>
            </a:pPr>
            <a:r>
              <a:rPr sz="5000" kern="0" spc="-20" dirty="0">
                <a:solidFill>
                  <a:srgbClr val="262F7F">
                    <a:alpha val="100000"/>
                  </a:srgbClr>
                </a:solidFill>
                <a:latin typeface="Arial"/>
                <a:ea typeface="Arial"/>
                <a:cs typeface="Arial"/>
              </a:rPr>
              <a:t>2.External</a:t>
            </a:r>
            <a:r>
              <a:rPr sz="5000" kern="0" spc="430" dirty="0">
                <a:solidFill>
                  <a:srgbClr val="262F7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000" kern="0" spc="-20" dirty="0">
                <a:solidFill>
                  <a:srgbClr val="262F7F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</a:t>
            </a:r>
            <a:r>
              <a:rPr sz="5000" kern="0" spc="-30" dirty="0">
                <a:solidFill>
                  <a:srgbClr val="262F7F">
                    <a:alpha val="100000"/>
                  </a:srgbClr>
                </a:solidFill>
                <a:latin typeface="Arial"/>
                <a:ea typeface="Arial"/>
                <a:cs typeface="Arial"/>
              </a:rPr>
              <a:t>l</a:t>
            </a:r>
            <a:r>
              <a:rPr sz="5000" kern="0" spc="870" dirty="0">
                <a:solidFill>
                  <a:srgbClr val="262F7F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000" kern="0" spc="-30" dirty="0">
                <a:solidFill>
                  <a:srgbClr val="262F7F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5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860"/>
              </a:lnSpc>
              <a:spcBef>
                <a:spcPts val="904"/>
              </a:spcBef>
              <a:tabLst/>
            </a:pPr>
            <a:r>
              <a:rPr sz="43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OEMs recommend</a:t>
            </a:r>
            <a:r>
              <a:rPr sz="43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USERS visually</a:t>
            </a:r>
            <a:r>
              <a:rPr sz="4300" kern="0" spc="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</a:t>
            </a:r>
            <a:r>
              <a:rPr sz="4300" kern="0" spc="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prior</a:t>
            </a:r>
            <a:r>
              <a:rPr sz="43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to</a:t>
            </a:r>
            <a:r>
              <a:rPr sz="43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EVERY</a:t>
            </a:r>
            <a:r>
              <a:rPr sz="4300" kern="0" spc="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use</a:t>
            </a:r>
            <a:endParaRPr sz="4300" dirty="0">
              <a:latin typeface="Arial"/>
              <a:ea typeface="Arial"/>
              <a:cs typeface="Arial"/>
            </a:endParaRPr>
          </a:p>
          <a:p>
            <a:pPr marL="965200" indent="-952500" algn="l" rtl="0" eaLnBrk="0">
              <a:lnSpc>
                <a:spcPct val="115000"/>
              </a:lnSpc>
              <a:spcBef>
                <a:spcPts val="952"/>
              </a:spcBef>
              <a:tabLst/>
            </a:pP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Realis</a:t>
            </a:r>
            <a:r>
              <a:rPr sz="45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tically,managers should assign one</a:t>
            </a:r>
            <a:r>
              <a:rPr sz="45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MRI technologist to</a:t>
            </a:r>
            <a:r>
              <a:rPr sz="45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</a:t>
            </a:r>
            <a:r>
              <a:rPr sz="40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EVERY coil</a:t>
            </a:r>
            <a:r>
              <a:rPr sz="40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EVERY we</a:t>
            </a:r>
            <a:r>
              <a:rPr sz="40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ek</a:t>
            </a:r>
            <a:endParaRPr sz="4000" dirty="0">
              <a:latin typeface="Arial"/>
              <a:ea typeface="Arial"/>
              <a:cs typeface="Arial"/>
            </a:endParaRPr>
          </a:p>
          <a:p>
            <a:pPr marL="1219200" algn="l" rtl="0" eaLnBrk="0">
              <a:lnSpc>
                <a:spcPts val="5247"/>
              </a:lnSpc>
              <a:spcBef>
                <a:spcPts val="820"/>
              </a:spcBef>
              <a:tabLst/>
            </a:pPr>
            <a:r>
              <a:rPr sz="3800" kern="0" spc="3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Alternate</a:t>
            </a:r>
            <a:r>
              <a:rPr sz="38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technologists</a:t>
            </a:r>
            <a:r>
              <a:rPr sz="3800" kern="0" spc="7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every</a:t>
            </a:r>
            <a:r>
              <a:rPr sz="38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week</a:t>
            </a:r>
            <a:endParaRPr sz="3800" dirty="0">
              <a:latin typeface="Arial"/>
              <a:ea typeface="Arial"/>
              <a:cs typeface="Arial"/>
            </a:endParaRPr>
          </a:p>
          <a:p>
            <a:pPr marL="927100" algn="l" rtl="0" eaLnBrk="0">
              <a:lnSpc>
                <a:spcPts val="5860"/>
              </a:lnSpc>
              <a:spcBef>
                <a:spcPts val="1040"/>
              </a:spcBef>
              <a:tabLst/>
            </a:pPr>
            <a:r>
              <a:rPr sz="4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Any</a:t>
            </a:r>
            <a:r>
              <a:rPr sz="43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concerns wo</a:t>
            </a:r>
            <a:r>
              <a:rPr sz="43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uld</a:t>
            </a:r>
            <a:r>
              <a:rPr sz="43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43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relayed to</a:t>
            </a:r>
            <a:r>
              <a:rPr sz="43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3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service</a:t>
            </a:r>
            <a:r>
              <a:rPr sz="4300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engineer</a:t>
            </a:r>
            <a:endParaRPr sz="4300" dirty="0">
              <a:latin typeface="Arial"/>
              <a:ea typeface="Arial"/>
              <a:cs typeface="Arial"/>
            </a:endParaRPr>
          </a:p>
        </p:txBody>
      </p:sp>
      <p:pic>
        <p:nvPicPr>
          <p:cNvPr id="378" name="picture 3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994099" y="2178081"/>
            <a:ext cx="16230722" cy="1219219"/>
          </a:xfrm>
          <a:prstGeom prst="rect">
            <a:avLst/>
          </a:prstGeom>
        </p:spPr>
      </p:pic>
      <p:sp>
        <p:nvSpPr>
          <p:cNvPr id="380" name="textbox 380"/>
          <p:cNvSpPr/>
          <p:nvPr/>
        </p:nvSpPr>
        <p:spPr>
          <a:xfrm>
            <a:off x="14960539" y="2483364"/>
            <a:ext cx="1731010" cy="7048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57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406400" algn="l" rtl="0" eaLnBrk="0">
              <a:lnSpc>
                <a:spcPct val="80000"/>
              </a:lnSpc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695"/>
              </a:spcBef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Manipulation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82" name="textbox 382"/>
          <p:cNvSpPr/>
          <p:nvPr/>
        </p:nvSpPr>
        <p:spPr>
          <a:xfrm>
            <a:off x="12172959" y="2505576"/>
            <a:ext cx="1560194" cy="6572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9700" algn="l" rtl="0" eaLnBrk="0">
              <a:lnSpc>
                <a:spcPts val="1771"/>
              </a:lnSpc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199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84" name="textbox 384"/>
          <p:cNvSpPr/>
          <p:nvPr/>
        </p:nvSpPr>
        <p:spPr>
          <a:xfrm>
            <a:off x="18091199" y="2465018"/>
            <a:ext cx="1386205" cy="735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77164" algn="l" rtl="0" eaLnBrk="0">
              <a:lnSpc>
                <a:spcPts val="2387"/>
              </a:lnSpc>
              <a:tabLst/>
            </a:pPr>
            <a:r>
              <a:rPr sz="1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</a:t>
            </a:r>
            <a:endParaRPr sz="18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205"/>
              </a:lnSpc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86" name="textbox 386"/>
          <p:cNvSpPr/>
          <p:nvPr/>
        </p:nvSpPr>
        <p:spPr>
          <a:xfrm>
            <a:off x="7334198" y="2518244"/>
            <a:ext cx="1386205" cy="6889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5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04800" algn="l" rtl="0" eaLnBrk="0">
              <a:lnSpc>
                <a:spcPct val="68000"/>
              </a:lnSpc>
              <a:tabLst/>
            </a:pPr>
            <a:r>
              <a:rPr sz="2400" kern="0" spc="-1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271"/>
              </a:lnSpc>
              <a:tabLst/>
            </a:pPr>
            <a:r>
              <a:rPr sz="2400" kern="0" spc="-3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388" name="textbox 388"/>
          <p:cNvSpPr/>
          <p:nvPr/>
        </p:nvSpPr>
        <p:spPr>
          <a:xfrm>
            <a:off x="9861601" y="2496032"/>
            <a:ext cx="1019175" cy="6096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51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8000"/>
              </a:lnSpc>
              <a:tabLst/>
            </a:pPr>
            <a:r>
              <a:rPr sz="2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2349"/>
              </a:lnSpc>
              <a:tabLst/>
            </a:pP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390" name="textbox 390"/>
          <p:cNvSpPr/>
          <p:nvPr/>
        </p:nvSpPr>
        <p:spPr>
          <a:xfrm>
            <a:off x="4743399" y="2715069"/>
            <a:ext cx="1458594" cy="3200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3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icture 3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90500"/>
            <a:ext cx="24384000" cy="13335000"/>
          </a:xfrm>
          <a:prstGeom prst="rect">
            <a:avLst/>
          </a:prstGeom>
        </p:spPr>
      </p:pic>
      <p:pic>
        <p:nvPicPr>
          <p:cNvPr id="394" name="picture 3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2287341" y="6686512"/>
            <a:ext cx="11931580" cy="6838987"/>
          </a:xfrm>
          <a:prstGeom prst="rect">
            <a:avLst/>
          </a:prstGeom>
        </p:spPr>
      </p:pic>
      <p:pic>
        <p:nvPicPr>
          <p:cNvPr id="396" name="picture 3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20598" y="7943869"/>
            <a:ext cx="11220541" cy="4984756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21600000">
            <a:off x="4013118" y="2178081"/>
            <a:ext cx="16294121" cy="1225486"/>
            <a:chOff x="0" y="0"/>
            <a:chExt cx="16294121" cy="1225486"/>
          </a:xfrm>
        </p:grpSpPr>
        <p:pic>
          <p:nvPicPr>
            <p:cNvPr id="398" name="picture 39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6294121" cy="1225486"/>
            </a:xfrm>
            <a:prstGeom prst="rect">
              <a:avLst/>
            </a:prstGeom>
          </p:spPr>
        </p:pic>
        <p:sp>
          <p:nvSpPr>
            <p:cNvPr id="400" name="textbox 400"/>
            <p:cNvSpPr/>
            <p:nvPr/>
          </p:nvSpPr>
          <p:spPr>
            <a:xfrm>
              <a:off x="14059061" y="187591"/>
              <a:ext cx="1414144" cy="86741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859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indent="196214" algn="l" rtl="0" eaLnBrk="0">
                <a:lnSpc>
                  <a:spcPct val="115000"/>
                </a:lnSpc>
                <a:tabLst/>
              </a:pPr>
              <a:r>
                <a:rPr sz="2400" kern="0" spc="-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Internal</a:t>
              </a:r>
              <a:r>
                <a:rPr sz="2400" kern="0" spc="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  </a:t>
              </a:r>
              <a:r>
                <a:rPr sz="2400" kern="0" spc="-1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Inspection</a:t>
              </a:r>
              <a:endParaRPr sz="24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402" name="textbox 402"/>
          <p:cNvSpPr/>
          <p:nvPr/>
        </p:nvSpPr>
        <p:spPr>
          <a:xfrm>
            <a:off x="1441561" y="3934631"/>
            <a:ext cx="11652884" cy="14922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650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62864" algn="l" rtl="0" eaLnBrk="0">
              <a:lnSpc>
                <a:spcPct val="81000"/>
              </a:lnSpc>
              <a:tabLst/>
            </a:pPr>
            <a:r>
              <a:rPr sz="4900" b="1" kern="0" spc="-220" dirty="0">
                <a:solidFill>
                  <a:srgbClr val="00A4AA">
                    <a:alpha val="100000"/>
                  </a:srgbClr>
                </a:solidFill>
                <a:latin typeface="Arial"/>
                <a:ea typeface="Arial"/>
                <a:cs typeface="Arial"/>
              </a:rPr>
              <a:t>Bent</a:t>
            </a:r>
            <a:r>
              <a:rPr sz="4900" b="1" kern="0" spc="250" dirty="0">
                <a:solidFill>
                  <a:srgbClr val="00A4AA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900" b="1" kern="0" spc="-220" dirty="0">
                <a:solidFill>
                  <a:srgbClr val="00A4AA">
                    <a:alpha val="100000"/>
                  </a:srgbClr>
                </a:solidFill>
                <a:latin typeface="Arial"/>
                <a:ea typeface="Arial"/>
                <a:cs typeface="Arial"/>
              </a:rPr>
              <a:t>pins</a:t>
            </a:r>
            <a:r>
              <a:rPr sz="4900" b="1" kern="0" spc="230" dirty="0">
                <a:solidFill>
                  <a:srgbClr val="00A4AA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900" b="1" kern="0" spc="-220" dirty="0">
                <a:solidFill>
                  <a:srgbClr val="00A4AA">
                    <a:alpha val="100000"/>
                  </a:srgbClr>
                </a:solidFill>
                <a:latin typeface="Arial"/>
                <a:ea typeface="Arial"/>
                <a:cs typeface="Arial"/>
              </a:rPr>
              <a:t>in connectors</a:t>
            </a:r>
            <a:endParaRPr sz="4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spcBef>
                <a:spcPts val="5"/>
              </a:spcBef>
              <a:tabLst/>
            </a:pPr>
            <a:r>
              <a:rPr sz="4300" kern="0" spc="-110" dirty="0">
                <a:solidFill>
                  <a:srgbClr val="00979D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</a:t>
            </a:r>
            <a:r>
              <a:rPr sz="4300" b="1" kern="0" spc="-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Connectors should slide</a:t>
            </a:r>
            <a:r>
              <a:rPr sz="43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together wi</a:t>
            </a:r>
            <a:r>
              <a:rPr sz="4300" b="1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</a:t>
            </a:r>
            <a:r>
              <a:rPr sz="4300" b="1" kern="0" spc="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ease</a:t>
            </a:r>
            <a:endParaRPr sz="4300" dirty="0">
              <a:latin typeface="Arial"/>
              <a:ea typeface="Arial"/>
              <a:cs typeface="Arial"/>
            </a:endParaRPr>
          </a:p>
        </p:txBody>
      </p:sp>
      <p:sp>
        <p:nvSpPr>
          <p:cNvPr id="404" name="textbox 404"/>
          <p:cNvSpPr/>
          <p:nvPr/>
        </p:nvSpPr>
        <p:spPr>
          <a:xfrm>
            <a:off x="978021" y="1066310"/>
            <a:ext cx="16434435" cy="850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75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tabLst/>
            </a:pP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</a:t>
            </a:r>
            <a:r>
              <a:rPr lang="en-US" altLang="zh-CN" sz="6600" b="1" kern="0" spc="-19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Tips</a:t>
            </a:r>
            <a:r>
              <a:rPr sz="6600" b="1" kern="0" spc="-19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66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600" b="1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 and Costs</a:t>
            </a:r>
            <a:endParaRPr sz="6600" dirty="0">
              <a:latin typeface="Arial"/>
              <a:ea typeface="Arial"/>
              <a:cs typeface="Arial"/>
            </a:endParaRPr>
          </a:p>
        </p:txBody>
      </p:sp>
      <p:sp>
        <p:nvSpPr>
          <p:cNvPr id="406" name="textbox 406"/>
          <p:cNvSpPr/>
          <p:nvPr/>
        </p:nvSpPr>
        <p:spPr>
          <a:xfrm>
            <a:off x="14954197" y="2496356"/>
            <a:ext cx="1766570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87350" algn="l" rtl="0" eaLnBrk="0">
              <a:lnSpc>
                <a:spcPct val="8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417"/>
              </a:spcBef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Manipulation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08" name="textbox 408"/>
          <p:cNvSpPr/>
          <p:nvPr/>
        </p:nvSpPr>
        <p:spPr>
          <a:xfrm>
            <a:off x="7321518" y="2557964"/>
            <a:ext cx="1538605" cy="6623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ct val="82000"/>
              </a:lnSpc>
              <a:tabLst/>
            </a:pP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294"/>
              </a:spcBef>
              <a:tabLst/>
            </a:pP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10" name="textbox 410"/>
          <p:cNvSpPr/>
          <p:nvPr/>
        </p:nvSpPr>
        <p:spPr>
          <a:xfrm>
            <a:off x="12166620" y="2545295"/>
            <a:ext cx="1591944" cy="6299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571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14300" algn="l" rtl="0" eaLnBrk="0">
              <a:lnSpc>
                <a:spcPct val="84000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r>
              <a:rPr sz="24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12" name="textbox 412"/>
          <p:cNvSpPr/>
          <p:nvPr/>
        </p:nvSpPr>
        <p:spPr>
          <a:xfrm>
            <a:off x="9861601" y="2477420"/>
            <a:ext cx="1315719" cy="6978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42265" algn="l" rtl="0" eaLnBrk="0">
              <a:lnSpc>
                <a:spcPct val="8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565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14" name="textbox 414"/>
          <p:cNvSpPr/>
          <p:nvPr/>
        </p:nvSpPr>
        <p:spPr>
          <a:xfrm>
            <a:off x="4737059" y="2665977"/>
            <a:ext cx="1488439" cy="3251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4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21094" y="381000"/>
            <a:ext cx="19762237" cy="13335000"/>
          </a:xfrm>
          <a:prstGeom prst="rect">
            <a:avLst/>
          </a:prstGeom>
        </p:spPr>
      </p:pic>
      <p:sp>
        <p:nvSpPr>
          <p:cNvPr id="418" name="textbox 418"/>
          <p:cNvSpPr/>
          <p:nvPr/>
        </p:nvSpPr>
        <p:spPr>
          <a:xfrm>
            <a:off x="1435221" y="3738244"/>
            <a:ext cx="20932775" cy="43764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678"/>
              </a:lnSpc>
              <a:tabLst/>
            </a:pPr>
            <a:r>
              <a:rPr sz="4900" b="1" kern="0" spc="-160" dirty="0">
                <a:solidFill>
                  <a:srgbClr val="00A4AA">
                    <a:alpha val="100000"/>
                  </a:srgbClr>
                </a:solidFill>
                <a:latin typeface="Arial"/>
                <a:ea typeface="Arial"/>
                <a:cs typeface="Arial"/>
              </a:rPr>
              <a:t>Cracked connectors and housings and damaged foam</a:t>
            </a:r>
            <a:r>
              <a:rPr sz="4900" b="1" kern="0" spc="230" dirty="0">
                <a:solidFill>
                  <a:srgbClr val="00A4AA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900" b="1" kern="0" spc="-160" dirty="0">
                <a:solidFill>
                  <a:srgbClr val="00A4AA">
                    <a:alpha val="100000"/>
                  </a:srgbClr>
                </a:solidFill>
                <a:latin typeface="Arial"/>
                <a:ea typeface="Arial"/>
                <a:cs typeface="Arial"/>
              </a:rPr>
              <a:t>ind</a:t>
            </a:r>
            <a:r>
              <a:rPr sz="4900" kern="0" spc="-160" dirty="0">
                <a:solidFill>
                  <a:srgbClr val="00A4AA">
                    <a:alpha val="100000"/>
                  </a:srgbClr>
                </a:solidFill>
                <a:latin typeface="Arial"/>
                <a:ea typeface="Arial"/>
                <a:cs typeface="Arial"/>
              </a:rPr>
              <a:t>icate </a:t>
            </a:r>
            <a:r>
              <a:rPr sz="4900" kern="0" spc="-170" dirty="0">
                <a:solidFill>
                  <a:srgbClr val="00A4AA">
                    <a:alpha val="100000"/>
                  </a:srgbClr>
                </a:solidFill>
                <a:latin typeface="Arial"/>
                <a:ea typeface="Arial"/>
                <a:cs typeface="Arial"/>
              </a:rPr>
              <a:t> trauma  and:</a:t>
            </a:r>
            <a:endParaRPr sz="49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860"/>
              </a:lnSpc>
              <a:spcBef>
                <a:spcPts val="920"/>
              </a:spcBef>
              <a:tabLst/>
            </a:pPr>
            <a:r>
              <a:rPr sz="4300" kern="0" spc="-30" dirty="0">
                <a:solidFill>
                  <a:srgbClr val="009393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 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Possible</a:t>
            </a:r>
            <a:r>
              <a:rPr sz="43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</a:t>
            </a:r>
            <a:r>
              <a:rPr sz="43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mechanical</a:t>
            </a:r>
            <a:r>
              <a:rPr sz="43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</a:t>
            </a:r>
            <a:endParaRPr sz="43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860"/>
              </a:lnSpc>
              <a:spcBef>
                <a:spcPts val="1138"/>
              </a:spcBef>
              <a:tabLst/>
            </a:pPr>
            <a:r>
              <a:rPr sz="4300" kern="0" spc="-40" dirty="0">
                <a:solidFill>
                  <a:srgbClr val="009393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300" kern="0" spc="40" dirty="0">
                <a:solidFill>
                  <a:srgbClr val="009393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</a:t>
            </a:r>
            <a:r>
              <a:rPr sz="43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Broken</a:t>
            </a:r>
            <a:r>
              <a:rPr sz="4300" kern="0" spc="8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solder</a:t>
            </a:r>
            <a:r>
              <a:rPr sz="4300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joints</a:t>
            </a:r>
            <a:endParaRPr sz="43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860"/>
              </a:lnSpc>
              <a:spcBef>
                <a:spcPts val="1091"/>
              </a:spcBef>
              <a:tabLst/>
            </a:pPr>
            <a:r>
              <a:rPr sz="4300" kern="0" spc="-50" dirty="0">
                <a:solidFill>
                  <a:srgbClr val="009393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300" kern="0" spc="80" dirty="0">
                <a:solidFill>
                  <a:srgbClr val="009393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</a:t>
            </a:r>
            <a:r>
              <a:rPr sz="43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</a:t>
            </a:r>
            <a:r>
              <a:rPr sz="4300" kern="0" spc="3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43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connections</a:t>
            </a:r>
            <a:endParaRPr sz="43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5860"/>
              </a:lnSpc>
              <a:spcBef>
                <a:spcPts val="985"/>
              </a:spcBef>
              <a:tabLst/>
            </a:pPr>
            <a:r>
              <a:rPr sz="4300" kern="0" spc="-30" dirty="0">
                <a:solidFill>
                  <a:srgbClr val="009393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 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Broken  electrical  component</a:t>
            </a:r>
            <a:r>
              <a:rPr sz="43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endParaRPr sz="4300" dirty="0">
              <a:latin typeface="Arial"/>
              <a:ea typeface="Arial"/>
              <a:cs typeface="Arial"/>
            </a:endParaRPr>
          </a:p>
        </p:txBody>
      </p:sp>
      <p:sp>
        <p:nvSpPr>
          <p:cNvPr id="420" name="textbox 420"/>
          <p:cNvSpPr/>
          <p:nvPr/>
        </p:nvSpPr>
        <p:spPr>
          <a:xfrm>
            <a:off x="978021" y="1066310"/>
            <a:ext cx="16396335" cy="850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75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tabLst/>
            </a:pP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</a:t>
            </a:r>
            <a:r>
              <a:rPr lang="en-US" sz="6600" b="1" kern="0" spc="-19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Tip</a:t>
            </a:r>
            <a:r>
              <a:rPr sz="6600" b="1" kern="0" spc="-19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6600" b="1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6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 and Costs</a:t>
            </a:r>
            <a:endParaRPr sz="6600" dirty="0">
              <a:latin typeface="Arial"/>
              <a:ea typeface="Arial"/>
              <a:cs typeface="Arial"/>
            </a:endParaRPr>
          </a:p>
        </p:txBody>
      </p:sp>
      <p:sp>
        <p:nvSpPr>
          <p:cNvPr id="422" name="textbox 422"/>
          <p:cNvSpPr/>
          <p:nvPr/>
        </p:nvSpPr>
        <p:spPr>
          <a:xfrm>
            <a:off x="15484348" y="2602521"/>
            <a:ext cx="1414144" cy="8674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85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96214" algn="l" rtl="0" eaLnBrk="0">
              <a:lnSpc>
                <a:spcPct val="115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</a:t>
            </a:r>
            <a:r>
              <a:rPr sz="2400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24" name="textbox 424"/>
          <p:cNvSpPr/>
          <p:nvPr/>
        </p:nvSpPr>
        <p:spPr>
          <a:xfrm>
            <a:off x="12861228" y="2689055"/>
            <a:ext cx="1766570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87350" algn="l" rtl="0" eaLnBrk="0">
              <a:lnSpc>
                <a:spcPct val="8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417"/>
              </a:spcBef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Manipulation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26" name="textbox 426"/>
          <p:cNvSpPr/>
          <p:nvPr/>
        </p:nvSpPr>
        <p:spPr>
          <a:xfrm>
            <a:off x="6962217" y="2653434"/>
            <a:ext cx="1538605" cy="6813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7500" algn="l" rtl="0" eaLnBrk="0">
              <a:lnSpc>
                <a:spcPct val="82000"/>
              </a:lnSpc>
              <a:tabLst/>
            </a:pP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444"/>
              </a:spcBef>
              <a:tabLst/>
            </a:pP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28" name="textbox 428"/>
          <p:cNvSpPr/>
          <p:nvPr/>
        </p:nvSpPr>
        <p:spPr>
          <a:xfrm>
            <a:off x="10768338" y="2757001"/>
            <a:ext cx="1591944" cy="6108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57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01600" algn="l" rtl="0" eaLnBrk="0">
              <a:lnSpc>
                <a:spcPct val="80000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r>
              <a:rPr sz="24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30" name="textbox 430"/>
          <p:cNvSpPr/>
          <p:nvPr/>
        </p:nvSpPr>
        <p:spPr>
          <a:xfrm>
            <a:off x="8878379" y="2602521"/>
            <a:ext cx="1315719" cy="6978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42265" algn="l" rtl="0" eaLnBrk="0">
              <a:lnSpc>
                <a:spcPct val="8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565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32" name="textbox 432"/>
          <p:cNvSpPr/>
          <p:nvPr/>
        </p:nvSpPr>
        <p:spPr>
          <a:xfrm>
            <a:off x="4730719" y="2672377"/>
            <a:ext cx="1488439" cy="3251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picture 4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90500"/>
            <a:ext cx="24384000" cy="13335000"/>
          </a:xfrm>
          <a:prstGeom prst="rect">
            <a:avLst/>
          </a:prstGeom>
        </p:spPr>
      </p:pic>
      <p:pic>
        <p:nvPicPr>
          <p:cNvPr id="436" name="picture 4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6065396" y="4629187"/>
            <a:ext cx="8020141" cy="8896312"/>
          </a:xfrm>
          <a:prstGeom prst="rect">
            <a:avLst/>
          </a:prstGeom>
        </p:spPr>
      </p:pic>
      <p:sp>
        <p:nvSpPr>
          <p:cNvPr id="438" name="textbox 438"/>
          <p:cNvSpPr/>
          <p:nvPr/>
        </p:nvSpPr>
        <p:spPr>
          <a:xfrm>
            <a:off x="1447901" y="3931278"/>
            <a:ext cx="13306425" cy="47415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25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115" algn="l" rtl="0" eaLnBrk="0">
              <a:lnSpc>
                <a:spcPct val="81000"/>
              </a:lnSpc>
              <a:tabLst/>
            </a:pPr>
            <a:r>
              <a:rPr sz="5000" b="1" kern="0" spc="-110" dirty="0">
                <a:solidFill>
                  <a:srgbClr val="332A86">
                    <a:alpha val="100000"/>
                  </a:srgbClr>
                </a:solidFill>
                <a:latin typeface="Arial"/>
                <a:ea typeface="Arial"/>
                <a:cs typeface="Arial"/>
              </a:rPr>
              <a:t>3.Early</a:t>
            </a:r>
            <a:r>
              <a:rPr sz="5000" b="1" kern="0" spc="290" dirty="0">
                <a:solidFill>
                  <a:srgbClr val="332A86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5000" b="1" kern="0" spc="-110" dirty="0">
                <a:solidFill>
                  <a:srgbClr val="332A86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</a:t>
            </a:r>
            <a:r>
              <a:rPr sz="5000" b="1" kern="0" spc="-120" dirty="0">
                <a:solidFill>
                  <a:srgbClr val="332A86">
                    <a:alpha val="100000"/>
                  </a:srgbClr>
                </a:solidFill>
                <a:latin typeface="Arial"/>
                <a:ea typeface="Arial"/>
                <a:cs typeface="Arial"/>
              </a:rPr>
              <a:t>ction</a:t>
            </a:r>
            <a:endParaRPr sz="5000" dirty="0">
              <a:latin typeface="Arial"/>
              <a:ea typeface="Arial"/>
              <a:cs typeface="Arial"/>
            </a:endParaRPr>
          </a:p>
          <a:p>
            <a:pPr marL="1211580" indent="-1199514" algn="l" rtl="0" eaLnBrk="0">
              <a:lnSpc>
                <a:spcPct val="122000"/>
              </a:lnSpc>
              <a:spcBef>
                <a:spcPts val="1224"/>
              </a:spcBef>
              <a:tabLst/>
            </a:pPr>
            <a:r>
              <a:rPr sz="4200" kern="0" spc="-10" dirty="0">
                <a:solidFill>
                  <a:srgbClr val="11A1AC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 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Users</a:t>
            </a:r>
            <a:r>
              <a:rPr sz="4200" kern="0" spc="4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need</a:t>
            </a:r>
            <a:r>
              <a:rPr sz="4200" kern="0" spc="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42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alert</a:t>
            </a:r>
            <a:r>
              <a:rPr sz="42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service</a:t>
            </a:r>
            <a:r>
              <a:rPr sz="42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engineers</a:t>
            </a:r>
            <a:r>
              <a:rPr sz="4200" kern="0" spc="3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r>
              <a:rPr sz="42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soon</a:t>
            </a:r>
            <a:r>
              <a:rPr sz="42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</a:t>
            </a:r>
            <a:r>
              <a:rPr sz="42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2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r>
              <a:rPr sz="4200" kern="0" spc="7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flaw</a:t>
            </a:r>
            <a:r>
              <a:rPr sz="4200" kern="0" spc="9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is</a:t>
            </a:r>
            <a:r>
              <a:rPr sz="4200" kern="0" spc="9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identified,NOT</a:t>
            </a:r>
            <a:r>
              <a:rPr sz="4200" kern="0" spc="7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wait</a:t>
            </a:r>
            <a:r>
              <a:rPr sz="4200" kern="0" spc="9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until</a:t>
            </a:r>
            <a:r>
              <a:rPr sz="4200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200" kern="0" spc="7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lure</a:t>
            </a:r>
            <a:r>
              <a:rPr sz="42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1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OCCurs</a:t>
            </a:r>
            <a:endParaRPr sz="31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400" dirty="0">
              <a:latin typeface="Arial"/>
              <a:ea typeface="Arial"/>
              <a:cs typeface="Arial"/>
            </a:endParaRPr>
          </a:p>
          <a:p>
            <a:pPr marL="1212214" algn="l" rtl="0" eaLnBrk="0">
              <a:lnSpc>
                <a:spcPct val="124000"/>
              </a:lnSpc>
              <a:spcBef>
                <a:spcPts val="4"/>
              </a:spcBef>
              <a:tabLst/>
            </a:pP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Cost</a:t>
            </a:r>
            <a:r>
              <a:rPr sz="42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difference</a:t>
            </a:r>
            <a:r>
              <a:rPr sz="42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</a:t>
            </a:r>
            <a:r>
              <a:rPr sz="42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</a:t>
            </a:r>
            <a:r>
              <a:rPr sz="42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hundreds</a:t>
            </a:r>
            <a:r>
              <a:rPr sz="42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versus</a:t>
            </a:r>
            <a:r>
              <a:rPr sz="42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 </a:t>
            </a:r>
            <a:r>
              <a:rPr sz="42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thousands</a:t>
            </a:r>
            <a:r>
              <a:rPr sz="4200" kern="0" spc="9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4200" kern="0" spc="8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2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dolla</a:t>
            </a:r>
            <a:r>
              <a:rPr sz="42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rs</a:t>
            </a:r>
            <a:endParaRPr sz="4200" dirty="0">
              <a:latin typeface="Arial"/>
              <a:ea typeface="Arial"/>
              <a:cs typeface="Arial"/>
            </a:endParaRPr>
          </a:p>
        </p:txBody>
      </p:sp>
      <p:pic>
        <p:nvPicPr>
          <p:cNvPr id="440" name="picture 4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019238" y="8769305"/>
            <a:ext cx="12528499" cy="4756194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 rot="21600000">
            <a:off x="4025798" y="2159012"/>
            <a:ext cx="16154400" cy="1244555"/>
            <a:chOff x="0" y="0"/>
            <a:chExt cx="16154400" cy="1244555"/>
          </a:xfrm>
        </p:grpSpPr>
        <p:pic>
          <p:nvPicPr>
            <p:cNvPr id="442" name="picture 4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6154400" cy="1244555"/>
            </a:xfrm>
            <a:prstGeom prst="rect">
              <a:avLst/>
            </a:prstGeom>
          </p:spPr>
        </p:pic>
        <p:sp>
          <p:nvSpPr>
            <p:cNvPr id="444" name="textbox 444"/>
            <p:cNvSpPr/>
            <p:nvPr/>
          </p:nvSpPr>
          <p:spPr>
            <a:xfrm>
              <a:off x="14046382" y="213328"/>
              <a:ext cx="1386205" cy="8604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7853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indent="196214" algn="l" rtl="0" eaLnBrk="0">
                <a:lnSpc>
                  <a:spcPct val="114000"/>
                </a:lnSpc>
                <a:tabLst/>
              </a:pPr>
              <a:r>
                <a:rPr sz="2400" kern="0" spc="-4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Internal</a:t>
              </a:r>
              <a:r>
                <a:rPr sz="2400" kern="0" spc="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  </a:t>
              </a:r>
              <a:r>
                <a:rPr sz="2400" kern="0" spc="-3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Inspection</a:t>
              </a:r>
              <a:endParaRPr sz="24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446" name="textbox 446"/>
          <p:cNvSpPr/>
          <p:nvPr/>
        </p:nvSpPr>
        <p:spPr>
          <a:xfrm>
            <a:off x="978021" y="1078351"/>
            <a:ext cx="16434435" cy="8388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29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tabLst/>
            </a:pPr>
            <a:r>
              <a:rPr sz="65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</a:t>
            </a:r>
            <a:r>
              <a:rPr lang="en-US" sz="6500" b="1" kern="0" spc="-13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Tip</a:t>
            </a:r>
            <a:r>
              <a:rPr sz="6500" b="1" kern="0" spc="-14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 </a:t>
            </a:r>
            <a:r>
              <a:rPr sz="65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6500" b="1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5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500" b="1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5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 and Costs</a:t>
            </a:r>
            <a:endParaRPr sz="6500" dirty="0">
              <a:latin typeface="Arial"/>
              <a:ea typeface="Arial"/>
              <a:cs typeface="Arial"/>
            </a:endParaRPr>
          </a:p>
        </p:txBody>
      </p:sp>
      <p:sp>
        <p:nvSpPr>
          <p:cNvPr id="448" name="textbox 448"/>
          <p:cNvSpPr/>
          <p:nvPr/>
        </p:nvSpPr>
        <p:spPr>
          <a:xfrm>
            <a:off x="14954198" y="2496032"/>
            <a:ext cx="1731010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57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87350" algn="l" rtl="0" eaLnBrk="0">
              <a:lnSpc>
                <a:spcPct val="80000"/>
              </a:lnSpc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495"/>
              </a:spcBef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Manipulation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50" name="textbox 450"/>
          <p:cNvSpPr/>
          <p:nvPr/>
        </p:nvSpPr>
        <p:spPr>
          <a:xfrm>
            <a:off x="7359558" y="2467438"/>
            <a:ext cx="1386205" cy="733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89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98450" algn="l" rtl="0" eaLnBrk="0">
              <a:lnSpc>
                <a:spcPct val="80000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271"/>
              </a:lnSpc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52" name="textbox 452"/>
          <p:cNvSpPr/>
          <p:nvPr/>
        </p:nvSpPr>
        <p:spPr>
          <a:xfrm>
            <a:off x="12166619" y="2549982"/>
            <a:ext cx="1560194" cy="6248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3295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14300" algn="l" rtl="0" eaLnBrk="0">
              <a:lnSpc>
                <a:spcPct val="83000"/>
              </a:lnSpc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r>
              <a:rPr sz="2400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54" name="textbox 454"/>
          <p:cNvSpPr/>
          <p:nvPr/>
        </p:nvSpPr>
        <p:spPr>
          <a:xfrm>
            <a:off x="9810638" y="2527769"/>
            <a:ext cx="1391285" cy="7232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57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61950" algn="l" rtl="0" eaLnBrk="0">
              <a:lnSpc>
                <a:spcPct val="80000"/>
              </a:lnSpc>
              <a:tabLst/>
            </a:pPr>
            <a:r>
              <a:rPr sz="24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4"/>
              </a:spcBef>
              <a:tabLst/>
            </a:pP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56" name="textbox 456"/>
          <p:cNvSpPr/>
          <p:nvPr/>
        </p:nvSpPr>
        <p:spPr>
          <a:xfrm>
            <a:off x="4737059" y="2670664"/>
            <a:ext cx="1458594" cy="3200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3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icture 4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71450"/>
            <a:ext cx="24384000" cy="13373100"/>
          </a:xfrm>
          <a:prstGeom prst="rect">
            <a:avLst/>
          </a:prstGeom>
        </p:spPr>
      </p:pic>
      <p:sp>
        <p:nvSpPr>
          <p:cNvPr id="460" name="textbox 460"/>
          <p:cNvSpPr/>
          <p:nvPr/>
        </p:nvSpPr>
        <p:spPr>
          <a:xfrm>
            <a:off x="1435221" y="3935060"/>
            <a:ext cx="11157584" cy="76015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596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5100" b="1" kern="0" spc="-140" dirty="0">
                <a:solidFill>
                  <a:srgbClr val="332A89">
                    <a:alpha val="100000"/>
                  </a:srgbClr>
                </a:solidFill>
                <a:latin typeface="Arial"/>
                <a:ea typeface="Arial"/>
                <a:cs typeface="Arial"/>
              </a:rPr>
              <a:t>4.Education/Partnershi</a:t>
            </a:r>
            <a:r>
              <a:rPr sz="5100" b="1" kern="0" spc="-150" dirty="0">
                <a:solidFill>
                  <a:srgbClr val="332A89">
                    <a:alpha val="100000"/>
                  </a:srgbClr>
                </a:solidFill>
                <a:latin typeface="Arial"/>
                <a:ea typeface="Arial"/>
                <a:cs typeface="Arial"/>
              </a:rPr>
              <a:t>p</a:t>
            </a:r>
            <a:endParaRPr sz="5100" dirty="0">
              <a:latin typeface="Arial"/>
              <a:ea typeface="Arial"/>
              <a:cs typeface="Arial"/>
            </a:endParaRPr>
          </a:p>
          <a:p>
            <a:pPr marL="951864" indent="-939164" algn="l" rtl="0" eaLnBrk="0">
              <a:lnSpc>
                <a:spcPct val="105000"/>
              </a:lnSpc>
              <a:spcBef>
                <a:spcPts val="2221"/>
              </a:spcBef>
              <a:tabLst/>
            </a:pPr>
            <a:r>
              <a:rPr sz="4400" kern="0" spc="-140" dirty="0">
                <a:solidFill>
                  <a:srgbClr val="24BECA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</a:t>
            </a:r>
            <a:r>
              <a:rPr sz="44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Ask for 15-minutes</a:t>
            </a:r>
            <a:r>
              <a:rPr sz="4400" b="1" kern="0" spc="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</a:t>
            </a:r>
            <a:r>
              <a:rPr sz="4400" b="1" kern="0" spc="-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uring</a:t>
            </a:r>
            <a:r>
              <a:rPr sz="4400" b="1" kern="0" spc="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b="1" kern="0" spc="-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4400" b="1" kern="0" spc="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b="1" kern="0" spc="-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department</a:t>
            </a:r>
            <a:r>
              <a:rPr sz="44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41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meeting</a:t>
            </a:r>
            <a:endParaRPr sz="4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133"/>
              </a:lnSpc>
              <a:spcBef>
                <a:spcPts val="686"/>
              </a:spcBef>
              <a:tabLst/>
            </a:pPr>
            <a:r>
              <a:rPr sz="4500" kern="0" spc="-70" dirty="0">
                <a:solidFill>
                  <a:srgbClr val="24BECA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</a:t>
            </a:r>
            <a:r>
              <a:rPr sz="45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Educate</a:t>
            </a:r>
            <a:r>
              <a:rPr sz="45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te</a:t>
            </a:r>
            <a:r>
              <a:rPr sz="45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chnologists</a:t>
            </a:r>
            <a:r>
              <a:rPr sz="4500" kern="0" spc="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</a:t>
            </a:r>
            <a:endParaRPr sz="4500" dirty="0">
              <a:latin typeface="Arial"/>
              <a:ea typeface="Arial"/>
              <a:cs typeface="Arial"/>
            </a:endParaRPr>
          </a:p>
          <a:p>
            <a:pPr marL="1974214" indent="-762000" algn="l" rtl="0" eaLnBrk="0">
              <a:lnSpc>
                <a:spcPct val="122000"/>
              </a:lnSpc>
              <a:spcBef>
                <a:spcPts val="964"/>
              </a:spcBef>
              <a:tabLst/>
            </a:pPr>
            <a:r>
              <a:rPr sz="3800" kern="0" spc="-20" dirty="0">
                <a:solidFill>
                  <a:srgbClr val="19BDC9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210" dirty="0">
                <a:solidFill>
                  <a:srgbClr val="19BDC9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Costs</a:t>
            </a:r>
            <a:r>
              <a:rPr sz="3800" kern="0" spc="10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associated</a:t>
            </a:r>
            <a:r>
              <a:rPr sz="3800" kern="0" spc="8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with  repairing/replacing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coils</a:t>
            </a:r>
            <a:endParaRPr sz="3800" dirty="0">
              <a:latin typeface="Arial"/>
              <a:ea typeface="Arial"/>
              <a:cs typeface="Arial"/>
            </a:endParaRPr>
          </a:p>
          <a:p>
            <a:pPr marL="1974214" indent="-762000" algn="l" rtl="0" eaLnBrk="0">
              <a:lnSpc>
                <a:spcPct val="111000"/>
              </a:lnSpc>
              <a:spcBef>
                <a:spcPts val="213"/>
              </a:spcBef>
              <a:tabLst/>
            </a:pPr>
            <a:r>
              <a:rPr sz="3800" kern="0" spc="-10" dirty="0">
                <a:solidFill>
                  <a:srgbClr val="19BDC9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200" dirty="0">
                <a:solidFill>
                  <a:srgbClr val="19BDC9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Best  practices  for  transport,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  routing</a:t>
            </a:r>
            <a:r>
              <a:rPr sz="3800" kern="0" spc="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1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 patient</a:t>
            </a:r>
            <a:r>
              <a:rPr sz="4100" kern="0" spc="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1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manipula</a:t>
            </a:r>
            <a:r>
              <a:rPr sz="41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tion</a:t>
            </a:r>
            <a:endParaRPr sz="4100" dirty="0">
              <a:latin typeface="Arial"/>
              <a:ea typeface="Arial"/>
              <a:cs typeface="Arial"/>
            </a:endParaRPr>
          </a:p>
          <a:p>
            <a:pPr marL="1212214" algn="l" rtl="0" eaLnBrk="0">
              <a:lnSpc>
                <a:spcPts val="5179"/>
              </a:lnSpc>
              <a:spcBef>
                <a:spcPts val="616"/>
              </a:spcBef>
              <a:tabLst/>
            </a:pPr>
            <a:r>
              <a:rPr sz="3800" kern="0" spc="-40" dirty="0">
                <a:solidFill>
                  <a:srgbClr val="19BDC9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200" dirty="0">
                <a:solidFill>
                  <a:srgbClr val="19BDC9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How</a:t>
            </a:r>
            <a:r>
              <a:rPr sz="38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3800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visuall</a:t>
            </a:r>
            <a:r>
              <a:rPr sz="3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</a:t>
            </a:r>
            <a:r>
              <a:rPr sz="3800" kern="0" spc="5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</a:t>
            </a:r>
            <a:r>
              <a:rPr sz="3800" kern="0" spc="4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38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endParaRPr sz="3800" dirty="0">
              <a:latin typeface="Arial"/>
              <a:ea typeface="Arial"/>
              <a:cs typeface="Arial"/>
            </a:endParaRPr>
          </a:p>
          <a:p>
            <a:pPr marL="1212214" algn="l" rtl="0" eaLnBrk="0">
              <a:lnSpc>
                <a:spcPts val="5179"/>
              </a:lnSpc>
              <a:spcBef>
                <a:spcPts val="1070"/>
              </a:spcBef>
              <a:tabLst/>
            </a:pPr>
            <a:r>
              <a:rPr sz="3800" kern="0" spc="-20" dirty="0">
                <a:solidFill>
                  <a:srgbClr val="19BDC9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150" dirty="0">
                <a:solidFill>
                  <a:srgbClr val="19BDC9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When</a:t>
            </a:r>
            <a:r>
              <a:rPr sz="38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38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ert</a:t>
            </a:r>
            <a:r>
              <a:rPr sz="38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you</a:t>
            </a:r>
            <a:r>
              <a:rPr sz="3800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of</a:t>
            </a:r>
            <a:r>
              <a:rPr sz="38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3800" kern="0" spc="5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finding</a:t>
            </a:r>
            <a:endParaRPr sz="3800" dirty="0">
              <a:latin typeface="Arial"/>
              <a:ea typeface="Arial"/>
              <a:cs typeface="Arial"/>
            </a:endParaRPr>
          </a:p>
        </p:txBody>
      </p:sp>
      <p:pic>
        <p:nvPicPr>
          <p:cNvPr id="462" name="picture 4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4649417" y="4311627"/>
            <a:ext cx="9201303" cy="9067764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21600000">
            <a:off x="4051401" y="2171664"/>
            <a:ext cx="16224138" cy="1231930"/>
            <a:chOff x="0" y="0"/>
            <a:chExt cx="16224138" cy="1231930"/>
          </a:xfrm>
        </p:grpSpPr>
        <p:pic>
          <p:nvPicPr>
            <p:cNvPr id="464" name="picture 4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16224138" cy="1231930"/>
            </a:xfrm>
            <a:prstGeom prst="rect">
              <a:avLst/>
            </a:prstGeom>
          </p:spPr>
        </p:pic>
        <p:sp>
          <p:nvSpPr>
            <p:cNvPr id="466" name="textbox 466"/>
            <p:cNvSpPr/>
            <p:nvPr/>
          </p:nvSpPr>
          <p:spPr>
            <a:xfrm>
              <a:off x="10909138" y="337095"/>
              <a:ext cx="1731010" cy="6851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4579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387350" algn="l" rtl="0" eaLnBrk="0">
                <a:lnSpc>
                  <a:spcPct val="80000"/>
                </a:lnSpc>
                <a:tabLst/>
              </a:pPr>
              <a:r>
                <a:rPr sz="2400" kern="0" spc="-3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Physical</a:t>
              </a:r>
              <a:endParaRPr sz="24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81000"/>
                </a:lnSpc>
                <a:spcBef>
                  <a:spcPts val="545"/>
                </a:spcBef>
                <a:tabLst/>
              </a:pPr>
              <a:r>
                <a:rPr sz="2400" kern="0" spc="-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Manipulation</a:t>
              </a:r>
              <a:endParaRPr sz="24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468" name="textbox 468"/>
          <p:cNvSpPr/>
          <p:nvPr/>
        </p:nvSpPr>
        <p:spPr>
          <a:xfrm>
            <a:off x="997041" y="1091272"/>
            <a:ext cx="16396335" cy="8451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1000"/>
              </a:lnSpc>
              <a:tabLst/>
            </a:pP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</a:t>
            </a:r>
            <a:r>
              <a:rPr lang="en-US" sz="6600" b="1" kern="0" spc="-19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Tip</a:t>
            </a:r>
            <a:r>
              <a:rPr sz="6600" b="1" kern="0" spc="-19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6600" b="1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6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 and Costs</a:t>
            </a:r>
            <a:endParaRPr sz="6600" dirty="0">
              <a:latin typeface="Arial"/>
              <a:ea typeface="Arial"/>
              <a:cs typeface="Arial"/>
            </a:endParaRPr>
          </a:p>
        </p:txBody>
      </p:sp>
      <p:sp>
        <p:nvSpPr>
          <p:cNvPr id="470" name="textbox 470"/>
          <p:cNvSpPr/>
          <p:nvPr/>
        </p:nvSpPr>
        <p:spPr>
          <a:xfrm>
            <a:off x="18084858" y="2397786"/>
            <a:ext cx="1386205" cy="835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502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83514" algn="l" rtl="0" eaLnBrk="0">
              <a:lnSpc>
                <a:spcPct val="111000"/>
              </a:lnSpc>
              <a:tabLst/>
            </a:pPr>
            <a:r>
              <a:rPr sz="2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</a:t>
            </a:r>
            <a:r>
              <a:rPr sz="2400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72" name="textbox 472"/>
          <p:cNvSpPr/>
          <p:nvPr/>
        </p:nvSpPr>
        <p:spPr>
          <a:xfrm>
            <a:off x="12141261" y="2581815"/>
            <a:ext cx="1695450" cy="6635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3350" algn="l" rtl="0" eaLnBrk="0">
              <a:lnSpc>
                <a:spcPts val="1771"/>
              </a:lnSpc>
              <a:tabLst/>
            </a:pPr>
            <a:r>
              <a:rPr sz="24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249"/>
              </a:lnSpc>
              <a:tabLst/>
            </a:pP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74" name="textbox 474"/>
          <p:cNvSpPr/>
          <p:nvPr/>
        </p:nvSpPr>
        <p:spPr>
          <a:xfrm>
            <a:off x="7340538" y="2492884"/>
            <a:ext cx="1386205" cy="7715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3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7500" algn="l" rtl="0" eaLnBrk="0">
              <a:lnSpc>
                <a:spcPct val="81000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271"/>
              </a:lnSpc>
              <a:spcBef>
                <a:spcPts val="284"/>
              </a:spcBef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76" name="textbox 476"/>
          <p:cNvSpPr/>
          <p:nvPr/>
        </p:nvSpPr>
        <p:spPr>
          <a:xfrm>
            <a:off x="9855259" y="2508760"/>
            <a:ext cx="1289050" cy="6724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57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54965" algn="l" rtl="0" eaLnBrk="0">
              <a:lnSpc>
                <a:spcPct val="80000"/>
              </a:lnSpc>
              <a:tabLst/>
            </a:pPr>
            <a:r>
              <a:rPr sz="24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444"/>
              </a:spcBef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78" name="textbox 478"/>
          <p:cNvSpPr/>
          <p:nvPr/>
        </p:nvSpPr>
        <p:spPr>
          <a:xfrm>
            <a:off x="4737059" y="2696021"/>
            <a:ext cx="1458594" cy="3200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3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picture 4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209550"/>
            <a:ext cx="24384000" cy="13296900"/>
          </a:xfrm>
          <a:prstGeom prst="rect">
            <a:avLst/>
          </a:prstGeom>
        </p:spPr>
      </p:pic>
      <p:pic>
        <p:nvPicPr>
          <p:cNvPr id="482" name="picture 4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2128601" y="6184910"/>
            <a:ext cx="11861596" cy="7296142"/>
          </a:xfrm>
          <a:prstGeom prst="rect">
            <a:avLst/>
          </a:prstGeom>
        </p:spPr>
      </p:pic>
      <p:pic>
        <p:nvPicPr>
          <p:cNvPr id="484" name="picture 4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102120" y="2216184"/>
            <a:ext cx="16154400" cy="1219193"/>
          </a:xfrm>
          <a:prstGeom prst="rect">
            <a:avLst/>
          </a:prstGeom>
        </p:spPr>
      </p:pic>
      <p:sp>
        <p:nvSpPr>
          <p:cNvPr id="486" name="textbox 486"/>
          <p:cNvSpPr/>
          <p:nvPr/>
        </p:nvSpPr>
        <p:spPr>
          <a:xfrm>
            <a:off x="1441561" y="4913403"/>
            <a:ext cx="10688319" cy="12973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767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tabLst/>
            </a:pPr>
            <a:r>
              <a:rPr sz="4300" kern="0" spc="-130" dirty="0">
                <a:solidFill>
                  <a:srgbClr val="2CC0BB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 </a:t>
            </a:r>
            <a:r>
              <a:rPr sz="43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Rotate</a:t>
            </a:r>
            <a:r>
              <a:rPr sz="4300" b="1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the</a:t>
            </a:r>
            <a:r>
              <a:rPr sz="4300" b="1" kern="0" spc="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4300" b="1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4300" b="1" kern="0" spc="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all</a:t>
            </a:r>
            <a:r>
              <a:rPr sz="4300" b="1" kern="0" spc="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directions</a:t>
            </a:r>
            <a:r>
              <a:rPr sz="4300" b="1" kern="0" spc="2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listening</a:t>
            </a:r>
            <a:endParaRPr sz="4300" dirty="0">
              <a:latin typeface="Arial"/>
              <a:ea typeface="Arial"/>
              <a:cs typeface="Arial"/>
            </a:endParaRPr>
          </a:p>
          <a:p>
            <a:pPr marL="926464" algn="l" rtl="0" eaLnBrk="0">
              <a:lnSpc>
                <a:spcPts val="5799"/>
              </a:lnSpc>
              <a:tabLst/>
            </a:pPr>
            <a:r>
              <a:rPr sz="4500" b="1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 internal</a:t>
            </a:r>
            <a:r>
              <a:rPr sz="4500" b="1" kern="0" spc="2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500" b="1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noise,rattlin</a:t>
            </a:r>
            <a:r>
              <a:rPr sz="45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g,or creaking</a:t>
            </a:r>
            <a:endParaRPr sz="4500" dirty="0">
              <a:latin typeface="Arial"/>
              <a:ea typeface="Arial"/>
              <a:cs typeface="Arial"/>
            </a:endParaRPr>
          </a:p>
        </p:txBody>
      </p:sp>
      <p:sp>
        <p:nvSpPr>
          <p:cNvPr id="488" name="textbox 488"/>
          <p:cNvSpPr/>
          <p:nvPr/>
        </p:nvSpPr>
        <p:spPr>
          <a:xfrm>
            <a:off x="952418" y="1135390"/>
            <a:ext cx="16434435" cy="8388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29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tabLst/>
            </a:pPr>
            <a:r>
              <a:rPr sz="65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</a:t>
            </a:r>
            <a:r>
              <a:rPr lang="en-US" sz="6500" b="1" kern="0" spc="-13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Tip</a:t>
            </a:r>
            <a:r>
              <a:rPr sz="6500" b="1" kern="0" spc="-14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 </a:t>
            </a:r>
            <a:r>
              <a:rPr sz="65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65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5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500" b="1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5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 and Costs</a:t>
            </a:r>
            <a:endParaRPr sz="6500" dirty="0">
              <a:latin typeface="Arial"/>
              <a:ea typeface="Arial"/>
              <a:cs typeface="Arial"/>
            </a:endParaRPr>
          </a:p>
        </p:txBody>
      </p:sp>
      <p:sp>
        <p:nvSpPr>
          <p:cNvPr id="490" name="textbox 490"/>
          <p:cNvSpPr/>
          <p:nvPr/>
        </p:nvSpPr>
        <p:spPr>
          <a:xfrm>
            <a:off x="1473260" y="3978447"/>
            <a:ext cx="6854190" cy="6508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0000"/>
              </a:lnSpc>
              <a:tabLst/>
            </a:pPr>
            <a:r>
              <a:rPr sz="5100" b="1" kern="0" spc="-190" dirty="0">
                <a:solidFill>
                  <a:srgbClr val="352C8B">
                    <a:alpha val="100000"/>
                  </a:srgbClr>
                </a:solidFill>
                <a:latin typeface="Arial"/>
                <a:ea typeface="Arial"/>
                <a:cs typeface="Arial"/>
              </a:rPr>
              <a:t>5.Physical manipulation</a:t>
            </a:r>
            <a:endParaRPr sz="5100" dirty="0">
              <a:latin typeface="Arial"/>
              <a:ea typeface="Arial"/>
              <a:cs typeface="Arial"/>
            </a:endParaRPr>
          </a:p>
        </p:txBody>
      </p:sp>
      <p:sp>
        <p:nvSpPr>
          <p:cNvPr id="492" name="textbox 492"/>
          <p:cNvSpPr/>
          <p:nvPr/>
        </p:nvSpPr>
        <p:spPr>
          <a:xfrm>
            <a:off x="14928839" y="2566323"/>
            <a:ext cx="1920239" cy="7112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400050" algn="l" rtl="0" eaLnBrk="0">
              <a:lnSpc>
                <a:spcPct val="82000"/>
              </a:lnSpc>
              <a:tabLst/>
            </a:pPr>
            <a:r>
              <a:rPr sz="2400" b="1" kern="0" spc="-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670"/>
              </a:spcBef>
              <a:tabLst/>
            </a:pPr>
            <a:r>
              <a:rPr sz="24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Manipulatio</a:t>
            </a:r>
            <a:r>
              <a:rPr sz="24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94" name="textbox 494"/>
          <p:cNvSpPr/>
          <p:nvPr/>
        </p:nvSpPr>
        <p:spPr>
          <a:xfrm>
            <a:off x="12172960" y="2532592"/>
            <a:ext cx="1591944" cy="6870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0" algn="l" rtl="0" eaLnBrk="0">
              <a:lnSpc>
                <a:spcPts val="1808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400"/>
              </a:lnSpc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96" name="textbox 496"/>
          <p:cNvSpPr/>
          <p:nvPr/>
        </p:nvSpPr>
        <p:spPr>
          <a:xfrm>
            <a:off x="7346878" y="2532592"/>
            <a:ext cx="1414144" cy="7200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71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ct val="74000"/>
              </a:lnSpc>
              <a:tabLst/>
            </a:pPr>
            <a:r>
              <a:rPr sz="24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339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498" name="textbox 498"/>
          <p:cNvSpPr/>
          <p:nvPr/>
        </p:nvSpPr>
        <p:spPr>
          <a:xfrm>
            <a:off x="18078521" y="2532592"/>
            <a:ext cx="1414144" cy="7200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71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89864" algn="l" rtl="0" eaLnBrk="0">
              <a:lnSpc>
                <a:spcPct val="74000"/>
              </a:lnSpc>
              <a:tabLst/>
            </a:pP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339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00" name="textbox 500"/>
          <p:cNvSpPr/>
          <p:nvPr/>
        </p:nvSpPr>
        <p:spPr>
          <a:xfrm>
            <a:off x="9861601" y="2534543"/>
            <a:ext cx="1315719" cy="6978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35915" algn="l" rtl="0" eaLnBrk="0">
              <a:lnSpc>
                <a:spcPct val="8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566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02" name="textbox 502"/>
          <p:cNvSpPr/>
          <p:nvPr/>
        </p:nvSpPr>
        <p:spPr>
          <a:xfrm>
            <a:off x="4737059" y="2723136"/>
            <a:ext cx="1488439" cy="3251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5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71450"/>
            <a:ext cx="24384000" cy="13373100"/>
          </a:xfrm>
          <a:prstGeom prst="rect">
            <a:avLst/>
          </a:prstGeom>
        </p:spPr>
      </p:pic>
      <p:pic>
        <p:nvPicPr>
          <p:cNvPr id="506" name="picture 5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3271479" y="4883194"/>
            <a:ext cx="11099840" cy="8661355"/>
          </a:xfrm>
          <a:prstGeom prst="rect">
            <a:avLst/>
          </a:prstGeom>
        </p:spPr>
      </p:pic>
      <p:sp>
        <p:nvSpPr>
          <p:cNvPr id="508" name="textbox 508"/>
          <p:cNvSpPr/>
          <p:nvPr/>
        </p:nvSpPr>
        <p:spPr>
          <a:xfrm>
            <a:off x="1441561" y="3958587"/>
            <a:ext cx="10449559" cy="71761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002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8415" algn="l" rtl="0" eaLnBrk="0">
              <a:lnSpc>
                <a:spcPct val="81000"/>
              </a:lnSpc>
              <a:tabLst/>
            </a:pPr>
            <a:r>
              <a:rPr sz="5000" b="1" kern="0" spc="-70" dirty="0">
                <a:solidFill>
                  <a:srgbClr val="352C89">
                    <a:alpha val="100000"/>
                  </a:srgbClr>
                </a:solidFill>
                <a:latin typeface="Arial"/>
                <a:ea typeface="Arial"/>
                <a:cs typeface="Arial"/>
              </a:rPr>
              <a:t>6.Internal Inspection</a:t>
            </a:r>
            <a:endParaRPr sz="5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1235"/>
              </a:spcBef>
              <a:tabLst/>
            </a:pPr>
            <a:r>
              <a:rPr sz="4100" i="1" kern="0" spc="-50" dirty="0">
                <a:solidFill>
                  <a:srgbClr val="008993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100" i="1" kern="0" spc="140" dirty="0">
                <a:solidFill>
                  <a:srgbClr val="008993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4100" b="1" i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NOT RECOMMENDED</a:t>
            </a:r>
            <a:endParaRPr sz="4100" dirty="0">
              <a:latin typeface="Arial"/>
              <a:ea typeface="Arial"/>
              <a:cs typeface="Arial"/>
            </a:endParaRPr>
          </a:p>
          <a:p>
            <a:pPr marL="1212214" algn="l" rtl="0" eaLnBrk="0">
              <a:lnSpc>
                <a:spcPts val="5247"/>
              </a:lnSpc>
              <a:spcBef>
                <a:spcPts val="1163"/>
              </a:spcBef>
              <a:tabLst/>
            </a:pPr>
            <a:r>
              <a:rPr sz="3800" kern="0" spc="-10" dirty="0">
                <a:solidFill>
                  <a:srgbClr val="19BECA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200" dirty="0">
                <a:solidFill>
                  <a:srgbClr val="19BECA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May</a:t>
            </a:r>
            <a:r>
              <a:rPr sz="3800" kern="0" spc="9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induce</a:t>
            </a:r>
            <a:r>
              <a:rPr sz="3800" kern="0" spc="7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dditional</a:t>
            </a:r>
            <a:r>
              <a:rPr sz="3800" kern="0" spc="8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problems</a:t>
            </a:r>
            <a:endParaRPr sz="3800" dirty="0">
              <a:latin typeface="Arial"/>
              <a:ea typeface="Arial"/>
              <a:cs typeface="Arial"/>
            </a:endParaRPr>
          </a:p>
          <a:p>
            <a:pPr marL="1212214" algn="l" rtl="0" eaLnBrk="0">
              <a:lnSpc>
                <a:spcPts val="5247"/>
              </a:lnSpc>
              <a:spcBef>
                <a:spcPts val="953"/>
              </a:spcBef>
              <a:tabLst/>
            </a:pPr>
            <a:r>
              <a:rPr sz="3800" kern="0" spc="-10" dirty="0">
                <a:solidFill>
                  <a:srgbClr val="19BECA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250" dirty="0">
                <a:solidFill>
                  <a:srgbClr val="19BECA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Requires</a:t>
            </a:r>
            <a:r>
              <a:rPr sz="3800" kern="0" spc="5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significant</a:t>
            </a:r>
            <a:r>
              <a:rPr sz="38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time</a:t>
            </a:r>
            <a:endParaRPr sz="3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945514" algn="l" rtl="0" eaLnBrk="0">
              <a:lnSpc>
                <a:spcPct val="81000"/>
              </a:lnSpc>
              <a:spcBef>
                <a:spcPts val="1384"/>
              </a:spcBef>
              <a:tabLst/>
            </a:pPr>
            <a:r>
              <a:rPr sz="4600" b="1" i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Does allow for</a:t>
            </a:r>
            <a:endParaRPr sz="4600" dirty="0">
              <a:latin typeface="Arial"/>
              <a:ea typeface="Arial"/>
              <a:cs typeface="Arial"/>
            </a:endParaRPr>
          </a:p>
          <a:p>
            <a:pPr marL="1212214" algn="l" rtl="0" eaLnBrk="0">
              <a:lnSpc>
                <a:spcPts val="5247"/>
              </a:lnSpc>
              <a:spcBef>
                <a:spcPts val="197"/>
              </a:spcBef>
              <a:tabLst/>
            </a:pPr>
            <a:r>
              <a:rPr sz="3800" kern="0" spc="20" dirty="0">
                <a:solidFill>
                  <a:srgbClr val="27C2C2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200" dirty="0">
                <a:solidFill>
                  <a:srgbClr val="27C2C2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r>
              <a:rPr sz="38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for</a:t>
            </a:r>
            <a:r>
              <a:rPr sz="38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broken</a:t>
            </a:r>
            <a:r>
              <a:rPr sz="38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solder</a:t>
            </a:r>
            <a:r>
              <a:rPr sz="3800" kern="0" spc="3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joints</a:t>
            </a:r>
            <a:endParaRPr sz="3800" dirty="0">
              <a:latin typeface="Arial"/>
              <a:ea typeface="Arial"/>
              <a:cs typeface="Arial"/>
            </a:endParaRPr>
          </a:p>
          <a:p>
            <a:pPr marL="1993264" indent="-781050" algn="l" rtl="0" eaLnBrk="0">
              <a:lnSpc>
                <a:spcPct val="124000"/>
              </a:lnSpc>
              <a:spcBef>
                <a:spcPts val="822"/>
              </a:spcBef>
              <a:tabLst/>
            </a:pPr>
            <a:r>
              <a:rPr sz="3800" kern="0" spc="0" dirty="0">
                <a:solidFill>
                  <a:srgbClr val="27C2C2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3800" kern="0" spc="180" dirty="0">
                <a:solidFill>
                  <a:srgbClr val="27C2C2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Perform</a:t>
            </a:r>
            <a:r>
              <a:rPr sz="3800" kern="0" spc="6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tinuity</a:t>
            </a:r>
            <a:r>
              <a:rPr sz="3800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tests</a:t>
            </a:r>
            <a:r>
              <a:rPr sz="3800" kern="0" spc="6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</a:t>
            </a:r>
            <a:r>
              <a:rPr sz="38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r>
              <a:rPr sz="3800" kern="0" spc="6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cables</a:t>
            </a:r>
            <a:endParaRPr sz="3800" dirty="0">
              <a:latin typeface="Arial"/>
              <a:ea typeface="Arial"/>
              <a:cs typeface="Arial"/>
            </a:endParaRPr>
          </a:p>
        </p:txBody>
      </p:sp>
      <p:pic>
        <p:nvPicPr>
          <p:cNvPr id="510" name="picture 5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070421" y="2178084"/>
            <a:ext cx="16230475" cy="1212806"/>
          </a:xfrm>
          <a:prstGeom prst="rect">
            <a:avLst/>
          </a:prstGeom>
        </p:spPr>
      </p:pic>
      <p:sp>
        <p:nvSpPr>
          <p:cNvPr id="512" name="textbox 512"/>
          <p:cNvSpPr/>
          <p:nvPr/>
        </p:nvSpPr>
        <p:spPr>
          <a:xfrm>
            <a:off x="997041" y="1091272"/>
            <a:ext cx="16396335" cy="8451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1000"/>
              </a:lnSpc>
              <a:tabLst/>
            </a:pP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Strategies to</a:t>
            </a:r>
            <a:r>
              <a:rPr sz="6600" b="1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6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 and Costs</a:t>
            </a:r>
            <a:endParaRPr sz="6600" dirty="0">
              <a:latin typeface="Arial"/>
              <a:ea typeface="Arial"/>
              <a:cs typeface="Arial"/>
            </a:endParaRPr>
          </a:p>
        </p:txBody>
      </p:sp>
      <p:sp>
        <p:nvSpPr>
          <p:cNvPr id="514" name="textbox 514"/>
          <p:cNvSpPr/>
          <p:nvPr/>
        </p:nvSpPr>
        <p:spPr>
          <a:xfrm>
            <a:off x="14960537" y="2502816"/>
            <a:ext cx="1766570" cy="6915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87350" algn="l" rtl="0" eaLnBrk="0">
              <a:lnSpc>
                <a:spcPct val="82000"/>
              </a:lnSpc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516"/>
              </a:spcBef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Manipulation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16" name="textbox 516"/>
          <p:cNvSpPr/>
          <p:nvPr/>
        </p:nvSpPr>
        <p:spPr>
          <a:xfrm>
            <a:off x="12172960" y="2488197"/>
            <a:ext cx="1591944" cy="7061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0" algn="l" rtl="0" eaLnBrk="0">
              <a:lnSpc>
                <a:spcPts val="1808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549"/>
              </a:lnSpc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18" name="textbox 518"/>
          <p:cNvSpPr/>
          <p:nvPr/>
        </p:nvSpPr>
        <p:spPr>
          <a:xfrm>
            <a:off x="7346878" y="2488197"/>
            <a:ext cx="1414144" cy="7454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ct val="81000"/>
              </a:lnSpc>
              <a:tabLst/>
            </a:pPr>
            <a:r>
              <a:rPr sz="24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339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20" name="textbox 520"/>
          <p:cNvSpPr/>
          <p:nvPr/>
        </p:nvSpPr>
        <p:spPr>
          <a:xfrm>
            <a:off x="18008539" y="2563069"/>
            <a:ext cx="1535430" cy="6953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109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34950" algn="l" rtl="0" eaLnBrk="0">
              <a:lnSpc>
                <a:spcPct val="81000"/>
              </a:lnSpc>
              <a:tabLst/>
            </a:pPr>
            <a:r>
              <a:rPr sz="2600" b="1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</a:t>
            </a:r>
            <a:endParaRPr sz="26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397"/>
              </a:spcBef>
              <a:tabLst/>
            </a:pPr>
            <a:r>
              <a:rPr sz="2400" kern="0" spc="-20" dirty="0">
                <a:solidFill>
                  <a:srgbClr val="A5EDF0">
                    <a:alpha val="100000"/>
                  </a:srgbClr>
                </a:solidFill>
                <a:latin typeface="Arial"/>
                <a:ea typeface="Arial"/>
                <a:cs typeface="Arial"/>
              </a:rPr>
              <a:t>I</a:t>
            </a: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22" name="textbox 522"/>
          <p:cNvSpPr/>
          <p:nvPr/>
        </p:nvSpPr>
        <p:spPr>
          <a:xfrm>
            <a:off x="9855261" y="2502816"/>
            <a:ext cx="1315719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54965" algn="l" rtl="0" eaLnBrk="0">
              <a:lnSpc>
                <a:spcPct val="8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415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24" name="textbox 524"/>
          <p:cNvSpPr/>
          <p:nvPr/>
        </p:nvSpPr>
        <p:spPr>
          <a:xfrm>
            <a:off x="4737059" y="2678630"/>
            <a:ext cx="1488439" cy="3251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374628"/>
            <a:ext cx="24384000" cy="12801600"/>
          </a:xfrm>
          <a:prstGeom prst="rect">
            <a:avLst/>
          </a:prstGeom>
        </p:spPr>
      </p:pic>
      <p:sp>
        <p:nvSpPr>
          <p:cNvPr id="12" name="textbox 12"/>
          <p:cNvSpPr/>
          <p:nvPr/>
        </p:nvSpPr>
        <p:spPr>
          <a:xfrm>
            <a:off x="927059" y="824309"/>
            <a:ext cx="11057890" cy="64446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822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tabLst/>
            </a:pPr>
            <a:r>
              <a:rPr sz="65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GE</a:t>
            </a:r>
            <a:r>
              <a:rPr sz="6500" b="1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5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1.5T</a:t>
            </a:r>
            <a:r>
              <a:rPr sz="6500" b="1" kern="0" spc="4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5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Neurovascular Arr</a:t>
            </a:r>
            <a:r>
              <a:rPr sz="65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ay</a:t>
            </a:r>
            <a:endParaRPr sz="6500" dirty="0">
              <a:latin typeface="Arial"/>
              <a:ea typeface="Arial"/>
              <a:cs typeface="Arial"/>
            </a:endParaRPr>
          </a:p>
          <a:p>
            <a:pPr marL="43815" algn="l" rtl="0" eaLnBrk="0">
              <a:lnSpc>
                <a:spcPct val="80000"/>
              </a:lnSpc>
              <a:spcBef>
                <a:spcPts val="25"/>
              </a:spcBef>
              <a:tabLst/>
            </a:pPr>
            <a:r>
              <a:rPr sz="2700" b="1" kern="0" spc="-10" dirty="0">
                <a:solidFill>
                  <a:srgbClr val="2B317E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</a:t>
            </a:r>
            <a:r>
              <a:rPr sz="2700" b="1" kern="0" spc="260" dirty="0">
                <a:solidFill>
                  <a:srgbClr val="2B317E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2700" b="1" kern="0" spc="-10" dirty="0">
                <a:solidFill>
                  <a:srgbClr val="2B317E">
                    <a:alpha val="100000"/>
                  </a:srgbClr>
                </a:solidFill>
                <a:latin typeface="Arial"/>
                <a:ea typeface="Arial"/>
                <a:cs typeface="Arial"/>
              </a:rPr>
              <a:t>numbers:5117092-2,M3087JJ,M64NVA8-HD</a:t>
            </a:r>
            <a:endParaRPr sz="2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43815" algn="l" rtl="0" eaLnBrk="0">
              <a:lnSpc>
                <a:spcPct val="81000"/>
              </a:lnSpc>
              <a:spcBef>
                <a:spcPts val="1473"/>
              </a:spcBef>
              <a:tabLst/>
            </a:pPr>
            <a:r>
              <a:rPr sz="4900" b="1" kern="0" spc="-50" dirty="0">
                <a:solidFill>
                  <a:srgbClr val="342B85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&gt;150</a:t>
            </a:r>
            <a:r>
              <a:rPr sz="4900" b="1" kern="0" spc="320" dirty="0">
                <a:solidFill>
                  <a:srgbClr val="342B85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900" b="1" kern="0" spc="-50" dirty="0">
                <a:solidFill>
                  <a:srgbClr val="342B85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repairs</a:t>
            </a:r>
            <a:endParaRPr sz="4900" dirty="0">
              <a:latin typeface="Arial"/>
              <a:ea typeface="Arial"/>
              <a:cs typeface="Arial"/>
            </a:endParaRPr>
          </a:p>
          <a:p>
            <a:pPr marL="76200" algn="l" rtl="0" eaLnBrk="0">
              <a:lnSpc>
                <a:spcPts val="7011"/>
              </a:lnSpc>
              <a:spcBef>
                <a:spcPts val="1461"/>
              </a:spcBef>
              <a:tabLst/>
            </a:pPr>
            <a:r>
              <a:rPr sz="4900" b="1" kern="0" spc="-80" dirty="0">
                <a:solidFill>
                  <a:srgbClr val="322889">
                    <a:alpha val="100000"/>
                  </a:srgbClr>
                </a:solidFill>
                <a:latin typeface="Arial"/>
                <a:ea typeface="Arial"/>
                <a:cs typeface="Arial"/>
              </a:rPr>
              <a:t>Most frequent failures</a:t>
            </a:r>
            <a:endParaRPr sz="4900" dirty="0">
              <a:latin typeface="Arial"/>
              <a:ea typeface="Arial"/>
              <a:cs typeface="Arial"/>
            </a:endParaRPr>
          </a:p>
          <a:p>
            <a:pPr marL="1262380" indent="-920114" algn="l" rtl="0" eaLnBrk="0">
              <a:lnSpc>
                <a:spcPct val="115000"/>
              </a:lnSpc>
              <a:spcBef>
                <a:spcPts val="286"/>
              </a:spcBef>
              <a:tabLst/>
            </a:pP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    Interm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ittent  solder  connections</a:t>
            </a:r>
            <a:r>
              <a:rPr sz="3800" kern="0" spc="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3800" kern="0" spc="8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</a:t>
            </a:r>
            <a:r>
              <a:rPr sz="38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3800" kern="0" spc="6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rical</a:t>
            </a:r>
            <a:r>
              <a:rPr sz="3800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components</a:t>
            </a:r>
            <a:endParaRPr sz="3800" dirty="0">
              <a:latin typeface="Arial"/>
              <a:ea typeface="Arial"/>
              <a:cs typeface="Arial"/>
            </a:endParaRPr>
          </a:p>
          <a:p>
            <a:pPr marL="342265" algn="l" rtl="0" eaLnBrk="0">
              <a:lnSpc>
                <a:spcPts val="5247"/>
              </a:lnSpc>
              <a:spcBef>
                <a:spcPts val="839"/>
              </a:spcBef>
              <a:tabLst/>
            </a:pP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2.    Cut,pull</a:t>
            </a:r>
            <a:r>
              <a:rPr sz="38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38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</a:t>
            </a:r>
            <a:r>
              <a:rPr sz="38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3800" kern="0" spc="5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le</a:t>
            </a:r>
            <a:r>
              <a:rPr sz="3800" kern="0" spc="5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or</a:t>
            </a:r>
            <a:r>
              <a:rPr sz="3800" kern="0" spc="4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strain</a:t>
            </a:r>
            <a:r>
              <a:rPr sz="3800" kern="0" spc="6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relief</a:t>
            </a:r>
            <a:endParaRPr sz="3800" dirty="0">
              <a:latin typeface="Arial"/>
              <a:ea typeface="Arial"/>
              <a:cs typeface="Arial"/>
            </a:endParaRPr>
          </a:p>
          <a:p>
            <a:pPr marL="342265" algn="l" rtl="0" eaLnBrk="0">
              <a:lnSpc>
                <a:spcPts val="5247"/>
              </a:lnSpc>
              <a:spcBef>
                <a:spcPts val="895"/>
              </a:spcBef>
              <a:tabLst/>
            </a:pP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3.</a:t>
            </a:r>
            <a:r>
              <a:rPr sz="3800" kern="0" spc="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Random</a:t>
            </a:r>
            <a:r>
              <a:rPr sz="38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</a:t>
            </a:r>
            <a:r>
              <a:rPr sz="3800" kern="0" spc="6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8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</a:t>
            </a:r>
            <a:endParaRPr sz="3800" dirty="0">
              <a:latin typeface="Arial"/>
              <a:ea typeface="Arial"/>
              <a:cs typeface="Arial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6497240" y="420397"/>
            <a:ext cx="7886760" cy="531496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21600000">
            <a:off x="2057522" y="7835913"/>
            <a:ext cx="7534842" cy="5346716"/>
            <a:chOff x="0" y="0"/>
            <a:chExt cx="7534842" cy="5346716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1168237" y="0"/>
              <a:ext cx="5708782" cy="5340315"/>
            </a:xfrm>
            <a:prstGeom prst="rect">
              <a:avLst/>
            </a:prstGeom>
          </p:spPr>
        </p:pic>
        <p:sp>
          <p:nvSpPr>
            <p:cNvPr id="18" name="textbox 18"/>
            <p:cNvSpPr/>
            <p:nvPr/>
          </p:nvSpPr>
          <p:spPr>
            <a:xfrm>
              <a:off x="-12700" y="228622"/>
              <a:ext cx="7560309" cy="513905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4090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81000"/>
                </a:lnSpc>
                <a:tabLst/>
              </a:pPr>
              <a:r>
                <a:rPr sz="2200" b="1" kern="0" spc="-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Normal</a:t>
              </a:r>
              <a:r>
                <a:rPr sz="2200" b="1" kern="0" spc="15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200" b="1" kern="0" spc="-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Use/</a:t>
              </a:r>
              <a:r>
                <a:rPr sz="2200" b="1" kern="0" spc="-3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Wear</a:t>
              </a:r>
              <a:endParaRPr sz="22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10000"/>
                </a:lnSpc>
                <a:tabLst/>
              </a:pPr>
              <a:endParaRPr sz="500" dirty="0">
                <a:latin typeface="Arial"/>
                <a:ea typeface="Arial"/>
                <a:cs typeface="Arial"/>
              </a:endParaRPr>
            </a:p>
            <a:p>
              <a:pPr algn="r" rtl="0" eaLnBrk="0">
                <a:lnSpc>
                  <a:spcPct val="80000"/>
                </a:lnSpc>
                <a:spcBef>
                  <a:spcPts val="5"/>
                </a:spcBef>
                <a:tabLst/>
              </a:pPr>
              <a:r>
                <a:rPr sz="2200" b="1" kern="0" spc="-4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Preventable</a:t>
              </a:r>
              <a:r>
                <a:rPr sz="2200" b="1" kern="0" spc="20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200" b="1" kern="0" spc="-4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Damage</a:t>
              </a:r>
              <a:endParaRPr sz="22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2" name="textbox 22"/>
          <p:cNvSpPr/>
          <p:nvPr/>
        </p:nvSpPr>
        <p:spPr>
          <a:xfrm>
            <a:off x="20085566" y="12498659"/>
            <a:ext cx="4114800" cy="5054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30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3000"/>
              </a:lnSpc>
              <a:tabLst/>
            </a:pPr>
            <a:r>
              <a:rPr sz="17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Electronic</a:t>
            </a:r>
            <a:r>
              <a:rPr sz="1700" b="1" kern="0" spc="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</a:t>
            </a:r>
            <a:r>
              <a:rPr sz="17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Worn wiring</a:t>
            </a:r>
            <a:r>
              <a:rPr sz="1700" b="1" kern="0" spc="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2600" b="1" kern="0" spc="-20" baseline="-60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</a:t>
            </a:r>
            <a:endParaRPr sz="2600" baseline="-6010" dirty="0">
              <a:latin typeface="Arial"/>
              <a:ea typeface="Arial"/>
              <a:cs typeface="Arial"/>
            </a:endParaRPr>
          </a:p>
          <a:p>
            <a:pPr marL="165100" algn="l" rtl="0" eaLnBrk="0">
              <a:lnSpc>
                <a:spcPct val="86000"/>
              </a:lnSpc>
              <a:spcBef>
                <a:spcPts val="337"/>
              </a:spcBef>
              <a:tabLst/>
            </a:pPr>
            <a:r>
              <a:rPr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tuning                                           </a:t>
            </a:r>
            <a:r>
              <a:rPr sz="17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flex traces</a:t>
            </a:r>
            <a:endParaRPr sz="1700" dirty="0">
              <a:latin typeface="Arial"/>
              <a:ea typeface="Arial"/>
              <a:cs typeface="Arial"/>
            </a:endParaRPr>
          </a:p>
        </p:txBody>
      </p:sp>
      <p:sp>
        <p:nvSpPr>
          <p:cNvPr id="24" name="textbox 24"/>
          <p:cNvSpPr/>
          <p:nvPr/>
        </p:nvSpPr>
        <p:spPr>
          <a:xfrm>
            <a:off x="18554861" y="12566403"/>
            <a:ext cx="1231900" cy="494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325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79400" indent="-266700" algn="l" rtl="0" eaLnBrk="0">
              <a:lnSpc>
                <a:spcPct val="92000"/>
              </a:lnSpc>
              <a:tabLst/>
            </a:pPr>
            <a:r>
              <a:rPr sz="17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</a:t>
            </a:r>
            <a:r>
              <a:rPr sz="17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7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sz="1700" dirty="0">
              <a:latin typeface="Arial"/>
              <a:ea typeface="Arial"/>
              <a:cs typeface="Arial"/>
            </a:endParaRPr>
          </a:p>
        </p:txBody>
      </p:sp>
      <p:sp>
        <p:nvSpPr>
          <p:cNvPr id="26" name="textbox 26"/>
          <p:cNvSpPr/>
          <p:nvPr/>
        </p:nvSpPr>
        <p:spPr>
          <a:xfrm>
            <a:off x="11984950" y="12386663"/>
            <a:ext cx="1769462" cy="4654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eaLnBrk="0">
              <a:lnSpc>
                <a:spcPct val="80367"/>
              </a:lnSpc>
            </a:pPr>
            <a:endParaRPr lang="en-US" altLang="zh-CN" sz="1700" b="1" dirty="0">
              <a:latin typeface="Arial"/>
              <a:ea typeface="Arial"/>
              <a:cs typeface="Arial"/>
            </a:endParaRPr>
          </a:p>
          <a:p>
            <a:pPr algn="r" eaLnBrk="0">
              <a:lnSpc>
                <a:spcPct val="84000"/>
              </a:lnSpc>
            </a:pPr>
            <a:r>
              <a:rPr lang="en-US" altLang="zh-CN" sz="17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 </a:t>
            </a:r>
            <a:r>
              <a:rPr lang="en-US" altLang="zh-CN" sz="1700" b="1" kern="0" spc="2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Fail</a:t>
            </a:r>
            <a:endParaRPr sz="1700" b="1" dirty="0">
              <a:latin typeface="Arial"/>
              <a:ea typeface="Arial"/>
              <a:cs typeface="Arial"/>
            </a:endParaRPr>
          </a:p>
        </p:txBody>
      </p:sp>
      <p:sp>
        <p:nvSpPr>
          <p:cNvPr id="13" name="textbox 26"/>
          <p:cNvSpPr/>
          <p:nvPr/>
        </p:nvSpPr>
        <p:spPr>
          <a:xfrm>
            <a:off x="17214021" y="12557750"/>
            <a:ext cx="1042035" cy="4654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312"/>
              </a:lnSpc>
              <a:tabLst/>
            </a:pPr>
            <a:r>
              <a:rPr sz="1700" b="1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</a:t>
            </a:r>
            <a:r>
              <a:rPr sz="17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nnecto</a:t>
            </a:r>
            <a:r>
              <a:rPr sz="17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</a:t>
            </a:r>
            <a:endParaRPr sz="1700" dirty="0">
              <a:latin typeface="Arial"/>
              <a:ea typeface="Arial"/>
              <a:cs typeface="Arial"/>
            </a:endParaRPr>
          </a:p>
          <a:p>
            <a:pPr marL="158750" algn="l" rtl="0" eaLnBrk="0">
              <a:lnSpc>
                <a:spcPts val="2150"/>
              </a:lnSpc>
              <a:tabLst/>
            </a:pPr>
            <a:r>
              <a:rPr sz="17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trauma</a:t>
            </a:r>
            <a:endParaRPr sz="1700" dirty="0">
              <a:latin typeface="Arial"/>
              <a:ea typeface="Arial"/>
              <a:cs typeface="Arial"/>
            </a:endParaRPr>
          </a:p>
        </p:txBody>
      </p:sp>
      <p:sp>
        <p:nvSpPr>
          <p:cNvPr id="15" name="textbox 26"/>
          <p:cNvSpPr/>
          <p:nvPr/>
        </p:nvSpPr>
        <p:spPr>
          <a:xfrm>
            <a:off x="14097465" y="12475192"/>
            <a:ext cx="1042035" cy="4654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eaLnBrk="0">
              <a:lnSpc>
                <a:spcPct val="83341"/>
              </a:lnSpc>
            </a:pPr>
            <a:r>
              <a:rPr lang="en-US" altLang="zh-CN" sz="17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</a:t>
            </a:r>
            <a:r>
              <a:rPr lang="en-US" altLang="zh-CN" sz="1700" b="1" kern="0" spc="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lang="en-US" altLang="zh-CN" sz="17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trauma</a:t>
            </a:r>
            <a:endParaRPr sz="1700" b="1" dirty="0">
              <a:latin typeface="Arial"/>
              <a:ea typeface="Arial"/>
              <a:cs typeface="Arial"/>
            </a:endParaRPr>
          </a:p>
        </p:txBody>
      </p:sp>
      <p:sp>
        <p:nvSpPr>
          <p:cNvPr id="17" name="textbox 26"/>
          <p:cNvSpPr/>
          <p:nvPr/>
        </p:nvSpPr>
        <p:spPr>
          <a:xfrm>
            <a:off x="15253851" y="12386500"/>
            <a:ext cx="1731468" cy="4654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eaLnBrk="0">
              <a:lnSpc>
                <a:spcPct val="80367"/>
              </a:lnSpc>
            </a:pPr>
            <a:endParaRPr lang="en-US" altLang="zh-CN" sz="1700" b="1" dirty="0">
              <a:latin typeface="Arial"/>
              <a:ea typeface="Arial"/>
              <a:cs typeface="Arial"/>
            </a:endParaRPr>
          </a:p>
          <a:p>
            <a:pPr algn="r" eaLnBrk="0">
              <a:lnSpc>
                <a:spcPct val="84000"/>
              </a:lnSpc>
            </a:pPr>
            <a:r>
              <a:rPr lang="en-US" altLang="zh-CN" sz="17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  Fail</a:t>
            </a:r>
            <a:endParaRPr lang="en-US" altLang="zh-CN" sz="1700" b="1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312"/>
              </a:lnSpc>
              <a:tabLst/>
            </a:pPr>
            <a:endParaRPr sz="17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picture 5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71450"/>
            <a:ext cx="24384000" cy="13373100"/>
          </a:xfrm>
          <a:prstGeom prst="rect">
            <a:avLst/>
          </a:prstGeom>
        </p:spPr>
      </p:pic>
      <p:pic>
        <p:nvPicPr>
          <p:cNvPr id="528" name="picture 5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4122479" y="3803584"/>
            <a:ext cx="10007440" cy="7258115"/>
          </a:xfrm>
          <a:prstGeom prst="rect">
            <a:avLst/>
          </a:prstGeom>
        </p:spPr>
      </p:pic>
      <p:pic>
        <p:nvPicPr>
          <p:cNvPr id="530" name="picture 5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333560" y="6210341"/>
            <a:ext cx="11334658" cy="6203913"/>
          </a:xfrm>
          <a:prstGeom prst="rect">
            <a:avLst/>
          </a:prstGeom>
        </p:spPr>
      </p:pic>
      <p:pic>
        <p:nvPicPr>
          <p:cNvPr id="532" name="picture 5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089440" y="2178083"/>
            <a:ext cx="16300460" cy="1225511"/>
          </a:xfrm>
          <a:prstGeom prst="rect">
            <a:avLst/>
          </a:prstGeom>
        </p:spPr>
      </p:pic>
      <p:sp>
        <p:nvSpPr>
          <p:cNvPr id="534" name="textbox 534"/>
          <p:cNvSpPr/>
          <p:nvPr/>
        </p:nvSpPr>
        <p:spPr>
          <a:xfrm>
            <a:off x="997041" y="1091272"/>
            <a:ext cx="16348710" cy="8451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1000"/>
              </a:lnSpc>
              <a:tabLst/>
            </a:pP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</a:t>
            </a:r>
            <a:r>
              <a:rPr lang="en-US" sz="6600" b="1" kern="0" spc="-19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Tips</a:t>
            </a:r>
            <a:r>
              <a:rPr sz="6600" b="1" kern="0" spc="-19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</a:t>
            </a:r>
            <a:r>
              <a:rPr sz="6600" b="1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6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 and Cost</a:t>
            </a:r>
            <a:r>
              <a:rPr sz="6600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endParaRPr sz="6600" dirty="0">
              <a:latin typeface="Arial"/>
              <a:ea typeface="Arial"/>
              <a:cs typeface="Arial"/>
            </a:endParaRPr>
          </a:p>
        </p:txBody>
      </p:sp>
      <p:sp>
        <p:nvSpPr>
          <p:cNvPr id="536" name="textbox 536"/>
          <p:cNvSpPr/>
          <p:nvPr/>
        </p:nvSpPr>
        <p:spPr>
          <a:xfrm>
            <a:off x="1454241" y="3954631"/>
            <a:ext cx="5939154" cy="15684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598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4765" algn="l" rtl="0" eaLnBrk="0">
              <a:lnSpc>
                <a:spcPct val="81000"/>
              </a:lnSpc>
              <a:tabLst/>
            </a:pPr>
            <a:r>
              <a:rPr sz="5000" b="1" kern="0" spc="-140" dirty="0">
                <a:solidFill>
                  <a:srgbClr val="009BA7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 Inspection</a:t>
            </a:r>
            <a:endParaRPr sz="5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6129"/>
              </a:lnSpc>
              <a:spcBef>
                <a:spcPts val="1142"/>
              </a:spcBef>
              <a:tabLst/>
            </a:pPr>
            <a:r>
              <a:rPr sz="4400" i="1" kern="0" spc="-150" dirty="0">
                <a:solidFill>
                  <a:srgbClr val="2CB1C0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400" i="1" kern="0" spc="30" dirty="0">
                <a:solidFill>
                  <a:srgbClr val="2CB1C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4400" b="1" i="1" kern="0" spc="-150" dirty="0">
                <a:solidFill>
                  <a:srgbClr val="352C86">
                    <a:alpha val="100000"/>
                  </a:srgbClr>
                </a:solidFill>
                <a:latin typeface="Arial"/>
                <a:ea typeface="Arial"/>
                <a:cs typeface="Arial"/>
              </a:rPr>
              <a:t>Broken so</a:t>
            </a:r>
            <a:r>
              <a:rPr sz="4400" b="1" i="1" kern="0" spc="-140" dirty="0">
                <a:solidFill>
                  <a:srgbClr val="352C86">
                    <a:alpha val="100000"/>
                  </a:srgbClr>
                </a:solidFill>
                <a:latin typeface="Arial"/>
                <a:ea typeface="Arial"/>
                <a:cs typeface="Arial"/>
              </a:rPr>
              <a:t>lder</a:t>
            </a:r>
            <a:r>
              <a:rPr sz="4400" b="1" i="1" kern="0" spc="-860" dirty="0">
                <a:solidFill>
                  <a:srgbClr val="352C86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400" b="1" i="1" kern="0" spc="-140" dirty="0">
                <a:solidFill>
                  <a:srgbClr val="352C86">
                    <a:alpha val="100000"/>
                  </a:srgbClr>
                </a:solidFill>
                <a:latin typeface="Arial"/>
                <a:ea typeface="Arial"/>
                <a:cs typeface="Arial"/>
              </a:rPr>
              <a:t>jo</a:t>
            </a:r>
            <a:r>
              <a:rPr sz="4400" b="1" i="1" kern="0" spc="-150" dirty="0">
                <a:solidFill>
                  <a:srgbClr val="352C86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</a:t>
            </a:r>
            <a:r>
              <a:rPr sz="4400" b="1" i="1" kern="0" spc="-50" dirty="0">
                <a:solidFill>
                  <a:srgbClr val="352C86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endParaRPr sz="4400" dirty="0">
              <a:latin typeface="Arial"/>
              <a:ea typeface="Arial"/>
              <a:cs typeface="Arial"/>
            </a:endParaRPr>
          </a:p>
        </p:txBody>
      </p:sp>
      <p:sp>
        <p:nvSpPr>
          <p:cNvPr id="538" name="textbox 538"/>
          <p:cNvSpPr/>
          <p:nvPr/>
        </p:nvSpPr>
        <p:spPr>
          <a:xfrm>
            <a:off x="14960537" y="2502816"/>
            <a:ext cx="1894204" cy="692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87350" algn="l" rtl="0" eaLnBrk="0">
              <a:lnSpc>
                <a:spcPct val="82000"/>
              </a:lnSpc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520"/>
              </a:spcBef>
              <a:tabLst/>
            </a:pP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Manipulation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40" name="textbox 540"/>
          <p:cNvSpPr/>
          <p:nvPr/>
        </p:nvSpPr>
        <p:spPr>
          <a:xfrm>
            <a:off x="12172960" y="2488197"/>
            <a:ext cx="1591944" cy="7061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0" algn="l" rtl="0" eaLnBrk="0">
              <a:lnSpc>
                <a:spcPts val="1808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549"/>
              </a:lnSpc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42" name="textbox 542"/>
          <p:cNvSpPr/>
          <p:nvPr/>
        </p:nvSpPr>
        <p:spPr>
          <a:xfrm>
            <a:off x="7346878" y="2488197"/>
            <a:ext cx="1414144" cy="777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ct val="82000"/>
              </a:lnSpc>
              <a:tabLst/>
            </a:pPr>
            <a:r>
              <a:rPr sz="24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339"/>
              </a:lnSpc>
              <a:spcBef>
                <a:spcPts val="222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44" name="textbox 544"/>
          <p:cNvSpPr/>
          <p:nvPr/>
        </p:nvSpPr>
        <p:spPr>
          <a:xfrm>
            <a:off x="18008539" y="2563069"/>
            <a:ext cx="1535430" cy="6953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109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34950" algn="l" rtl="0" eaLnBrk="0">
              <a:lnSpc>
                <a:spcPct val="81000"/>
              </a:lnSpc>
              <a:tabLst/>
            </a:pPr>
            <a:r>
              <a:rPr sz="2600" b="1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</a:t>
            </a:r>
            <a:endParaRPr sz="26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397"/>
              </a:spcBef>
              <a:tabLst/>
            </a:pPr>
            <a:r>
              <a:rPr sz="2400" kern="0" spc="-20" dirty="0">
                <a:solidFill>
                  <a:srgbClr val="A5EDF0">
                    <a:alpha val="100000"/>
                  </a:srgbClr>
                </a:solidFill>
                <a:latin typeface="Arial"/>
                <a:ea typeface="Arial"/>
                <a:cs typeface="Arial"/>
              </a:rPr>
              <a:t>I</a:t>
            </a: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46" name="textbox 546"/>
          <p:cNvSpPr/>
          <p:nvPr/>
        </p:nvSpPr>
        <p:spPr>
          <a:xfrm>
            <a:off x="9855261" y="2502816"/>
            <a:ext cx="1315719" cy="678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54965" algn="l" rtl="0" eaLnBrk="0">
              <a:lnSpc>
                <a:spcPct val="8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415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48" name="textbox 548"/>
          <p:cNvSpPr/>
          <p:nvPr/>
        </p:nvSpPr>
        <p:spPr>
          <a:xfrm>
            <a:off x="4737059" y="2672345"/>
            <a:ext cx="1488439" cy="3251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picture 5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52400"/>
            <a:ext cx="24384000" cy="13411200"/>
          </a:xfrm>
          <a:prstGeom prst="rect">
            <a:avLst/>
          </a:prstGeom>
        </p:spPr>
      </p:pic>
      <p:sp>
        <p:nvSpPr>
          <p:cNvPr id="552" name="textbox 552"/>
          <p:cNvSpPr/>
          <p:nvPr/>
        </p:nvSpPr>
        <p:spPr>
          <a:xfrm>
            <a:off x="971438" y="1072598"/>
            <a:ext cx="16396335" cy="850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75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tabLst/>
            </a:pP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</a:t>
            </a:r>
            <a:r>
              <a:rPr lang="en-US" sz="6600" b="1" kern="0" spc="-19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Tips</a:t>
            </a:r>
            <a:r>
              <a:rPr sz="6600" b="1" kern="0" spc="-19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6600" b="1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6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 and Costs</a:t>
            </a:r>
            <a:endParaRPr sz="6600" dirty="0">
              <a:latin typeface="Arial"/>
              <a:ea typeface="Arial"/>
              <a:cs typeface="Arial"/>
            </a:endParaRPr>
          </a:p>
        </p:txBody>
      </p:sp>
      <p:sp>
        <p:nvSpPr>
          <p:cNvPr id="554" name="textbox 554"/>
          <p:cNvSpPr/>
          <p:nvPr/>
        </p:nvSpPr>
        <p:spPr>
          <a:xfrm>
            <a:off x="1447901" y="3934149"/>
            <a:ext cx="5951854" cy="15913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7465" algn="l" rtl="0" eaLnBrk="0">
              <a:lnSpc>
                <a:spcPct val="80000"/>
              </a:lnSpc>
              <a:tabLst/>
            </a:pPr>
            <a:r>
              <a:rPr sz="4900" b="1" kern="0" spc="-100" dirty="0">
                <a:solidFill>
                  <a:srgbClr val="00A1AD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 Inspection</a:t>
            </a:r>
            <a:endParaRPr sz="4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1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71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6268"/>
              </a:lnSpc>
              <a:tabLst/>
            </a:pPr>
            <a:r>
              <a:rPr sz="4300" i="1" kern="0" spc="-160" dirty="0">
                <a:solidFill>
                  <a:srgbClr val="00919C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300" i="1" kern="0" spc="80" dirty="0">
                <a:solidFill>
                  <a:srgbClr val="00919C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4300" b="1" i="1" kern="0" spc="-160" dirty="0">
                <a:solidFill>
                  <a:srgbClr val="342B88">
                    <a:alpha val="100000"/>
                  </a:srgbClr>
                </a:solidFill>
                <a:latin typeface="Arial"/>
                <a:ea typeface="Arial"/>
                <a:cs typeface="Arial"/>
              </a:rPr>
              <a:t>Broken c</a:t>
            </a:r>
            <a:r>
              <a:rPr sz="4300" b="1" i="1" kern="0" spc="-170" dirty="0">
                <a:solidFill>
                  <a:srgbClr val="342B88">
                    <a:alpha val="100000"/>
                  </a:srgbClr>
                </a:solidFill>
                <a:latin typeface="Arial"/>
                <a:ea typeface="Arial"/>
                <a:cs typeface="Arial"/>
              </a:rPr>
              <a:t>ompon</a:t>
            </a:r>
            <a:r>
              <a:rPr sz="4300" b="1" i="1" kern="0" spc="-160" dirty="0">
                <a:solidFill>
                  <a:srgbClr val="342B88">
                    <a:alpha val="100000"/>
                  </a:srgbClr>
                </a:solidFill>
                <a:latin typeface="Arial"/>
                <a:ea typeface="Arial"/>
                <a:cs typeface="Arial"/>
              </a:rPr>
              <a:t>ent</a:t>
            </a:r>
            <a:r>
              <a:rPr sz="4300" b="1" i="1" kern="0" spc="-20" dirty="0">
                <a:solidFill>
                  <a:srgbClr val="342B88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endParaRPr sz="4300" dirty="0">
              <a:latin typeface="Arial"/>
              <a:ea typeface="Arial"/>
              <a:cs typeface="Arial"/>
            </a:endParaRPr>
          </a:p>
        </p:txBody>
      </p:sp>
      <p:sp>
        <p:nvSpPr>
          <p:cNvPr id="556" name="textbox 556"/>
          <p:cNvSpPr/>
          <p:nvPr/>
        </p:nvSpPr>
        <p:spPr>
          <a:xfrm>
            <a:off x="14960537" y="2471024"/>
            <a:ext cx="1887854" cy="7112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93700" algn="l" rtl="0" eaLnBrk="0">
              <a:lnSpc>
                <a:spcPct val="82000"/>
              </a:lnSpc>
              <a:tabLst/>
            </a:pPr>
            <a:r>
              <a:rPr sz="24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670"/>
              </a:spcBef>
              <a:tabLst/>
            </a:pP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Manipulati</a:t>
            </a: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58" name="textbox 558"/>
          <p:cNvSpPr/>
          <p:nvPr/>
        </p:nvSpPr>
        <p:spPr>
          <a:xfrm>
            <a:off x="7346878" y="2481802"/>
            <a:ext cx="1414144" cy="7708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ct val="82000"/>
              </a:lnSpc>
              <a:tabLst/>
            </a:pPr>
            <a:r>
              <a:rPr sz="24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339"/>
              </a:lnSpc>
              <a:spcBef>
                <a:spcPts val="171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60" name="textbox 560"/>
          <p:cNvSpPr/>
          <p:nvPr/>
        </p:nvSpPr>
        <p:spPr>
          <a:xfrm>
            <a:off x="18065843" y="2557978"/>
            <a:ext cx="1518919" cy="6813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89864" algn="l" rtl="0" eaLnBrk="0">
              <a:lnSpc>
                <a:spcPct val="82000"/>
              </a:lnSpc>
              <a:tabLst/>
            </a:pP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444"/>
              </a:spcBef>
              <a:tabLst/>
            </a:pPr>
            <a:r>
              <a:rPr sz="2400" b="1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62" name="textbox 562"/>
          <p:cNvSpPr/>
          <p:nvPr/>
        </p:nvSpPr>
        <p:spPr>
          <a:xfrm>
            <a:off x="12179299" y="2545371"/>
            <a:ext cx="1591944" cy="6235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183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95250" algn="l" rtl="0" eaLnBrk="0">
              <a:lnSpc>
                <a:spcPct val="83000"/>
              </a:lnSpc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r>
              <a:rPr sz="2400" kern="0" spc="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64" name="textbox 564"/>
          <p:cNvSpPr/>
          <p:nvPr/>
        </p:nvSpPr>
        <p:spPr>
          <a:xfrm>
            <a:off x="9855261" y="2471024"/>
            <a:ext cx="1315719" cy="6978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42265" algn="l" rtl="0" eaLnBrk="0">
              <a:lnSpc>
                <a:spcPct val="82000"/>
              </a:lnSpc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565"/>
              </a:spcBef>
              <a:tabLst/>
            </a:pP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566" name="textbox 566"/>
          <p:cNvSpPr/>
          <p:nvPr/>
        </p:nvSpPr>
        <p:spPr>
          <a:xfrm>
            <a:off x="4737059" y="2678679"/>
            <a:ext cx="1488439" cy="3251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79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picture 5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71450"/>
            <a:ext cx="24384000" cy="13373100"/>
          </a:xfrm>
          <a:prstGeom prst="rect">
            <a:avLst/>
          </a:prstGeom>
        </p:spPr>
      </p:pic>
      <p:pic>
        <p:nvPicPr>
          <p:cNvPr id="570" name="picture 5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6211458" y="3918865"/>
            <a:ext cx="8159860" cy="9612038"/>
          </a:xfrm>
          <a:prstGeom prst="rect">
            <a:avLst/>
          </a:prstGeom>
        </p:spPr>
      </p:pic>
      <p:pic>
        <p:nvPicPr>
          <p:cNvPr id="572" name="picture 5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73100" y="7016739"/>
            <a:ext cx="6280099" cy="3829119"/>
          </a:xfrm>
          <a:prstGeom prst="rect">
            <a:avLst/>
          </a:prstGeom>
        </p:spPr>
      </p:pic>
      <p:pic>
        <p:nvPicPr>
          <p:cNvPr id="574" name="picture 5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325161" y="5778523"/>
            <a:ext cx="4482998" cy="4629098"/>
          </a:xfrm>
          <a:prstGeom prst="rect">
            <a:avLst/>
          </a:prstGeom>
        </p:spPr>
      </p:pic>
      <p:pic>
        <p:nvPicPr>
          <p:cNvPr id="576" name="picture 5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4064081" y="2178083"/>
            <a:ext cx="16281443" cy="1225511"/>
          </a:xfrm>
          <a:prstGeom prst="rect">
            <a:avLst/>
          </a:prstGeom>
        </p:spPr>
      </p:pic>
      <p:sp>
        <p:nvSpPr>
          <p:cNvPr id="578" name="textbox 578"/>
          <p:cNvSpPr/>
          <p:nvPr/>
        </p:nvSpPr>
        <p:spPr>
          <a:xfrm>
            <a:off x="971438" y="1085252"/>
            <a:ext cx="16396335" cy="850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75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2000"/>
              </a:lnSpc>
              <a:tabLst/>
            </a:pP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6 </a:t>
            </a:r>
            <a:r>
              <a:rPr lang="en-US" sz="6600" b="1" kern="0" spc="-19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Tips</a:t>
            </a:r>
            <a:r>
              <a:rPr sz="6600" b="1" kern="0" spc="-19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6600" b="1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Minimize</a:t>
            </a:r>
            <a:r>
              <a:rPr sz="6600" b="1" kern="0" spc="3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 and Costs</a:t>
            </a:r>
            <a:endParaRPr sz="6600" dirty="0">
              <a:latin typeface="Arial"/>
              <a:ea typeface="Arial"/>
              <a:cs typeface="Arial"/>
            </a:endParaRPr>
          </a:p>
        </p:txBody>
      </p:sp>
      <p:sp>
        <p:nvSpPr>
          <p:cNvPr id="580" name="textbox 580"/>
          <p:cNvSpPr/>
          <p:nvPr/>
        </p:nvSpPr>
        <p:spPr>
          <a:xfrm>
            <a:off x="1447901" y="3953648"/>
            <a:ext cx="6111240" cy="15716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650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7465" algn="l" rtl="0" eaLnBrk="0">
              <a:lnSpc>
                <a:spcPct val="81000"/>
              </a:lnSpc>
              <a:tabLst/>
            </a:pPr>
            <a:r>
              <a:rPr sz="4900" b="1" kern="0" spc="-100" dirty="0">
                <a:solidFill>
                  <a:srgbClr val="009CA8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 Inspection</a:t>
            </a:r>
            <a:endParaRPr sz="49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6268"/>
              </a:lnSpc>
              <a:spcBef>
                <a:spcPts val="1123"/>
              </a:spcBef>
              <a:tabLst/>
            </a:pPr>
            <a:r>
              <a:rPr sz="4400" i="1" kern="0" spc="-200" dirty="0">
                <a:solidFill>
                  <a:srgbClr val="008F9F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400" i="1" kern="0" spc="30" dirty="0">
                <a:solidFill>
                  <a:srgbClr val="008F9F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4400" b="1" i="1" kern="0" spc="-200" dirty="0">
                <a:solidFill>
                  <a:srgbClr val="352C84">
                    <a:alpha val="100000"/>
                  </a:srgbClr>
                </a:solidFill>
                <a:latin typeface="Arial"/>
                <a:ea typeface="Arial"/>
                <a:cs typeface="Arial"/>
              </a:rPr>
              <a:t>Missing compone</a:t>
            </a:r>
            <a:r>
              <a:rPr sz="4400" b="1" i="1" kern="0" spc="-210" dirty="0">
                <a:solidFill>
                  <a:srgbClr val="352C84">
                    <a:alpha val="100000"/>
                  </a:srgbClr>
                </a:solidFill>
                <a:latin typeface="Arial"/>
                <a:ea typeface="Arial"/>
                <a:cs typeface="Arial"/>
              </a:rPr>
              <a:t>nt</a:t>
            </a:r>
            <a:r>
              <a:rPr sz="4400" b="1" i="1" kern="0" spc="-20" dirty="0">
                <a:solidFill>
                  <a:srgbClr val="352C84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endParaRPr sz="4400" dirty="0">
              <a:latin typeface="Arial"/>
              <a:ea typeface="Arial"/>
              <a:cs typeface="Arial"/>
            </a:endParaRPr>
          </a:p>
        </p:txBody>
      </p:sp>
      <p:sp>
        <p:nvSpPr>
          <p:cNvPr id="584" name="textbox 584"/>
          <p:cNvSpPr/>
          <p:nvPr/>
        </p:nvSpPr>
        <p:spPr>
          <a:xfrm>
            <a:off x="14960537" y="2538477"/>
            <a:ext cx="1894204" cy="6565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18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87350" algn="l" rtl="0" eaLnBrk="0">
              <a:lnSpc>
                <a:spcPct val="82000"/>
              </a:lnSpc>
              <a:tabLst/>
            </a:pPr>
            <a:r>
              <a:rPr sz="21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endParaRPr sz="2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spcBef>
                <a:spcPts val="494"/>
              </a:spcBef>
              <a:tabLst/>
            </a:pPr>
            <a:r>
              <a:rPr sz="25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Manipulation</a:t>
            </a:r>
            <a:endParaRPr sz="2500" dirty="0">
              <a:latin typeface="Arial"/>
              <a:ea typeface="Arial"/>
              <a:cs typeface="Arial"/>
            </a:endParaRPr>
          </a:p>
        </p:txBody>
      </p:sp>
      <p:sp>
        <p:nvSpPr>
          <p:cNvPr id="586" name="textbox 586"/>
          <p:cNvSpPr/>
          <p:nvPr/>
        </p:nvSpPr>
        <p:spPr>
          <a:xfrm>
            <a:off x="12172960" y="2483510"/>
            <a:ext cx="1624330" cy="7105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0" algn="l" rtl="0" eaLnBrk="0">
              <a:lnSpc>
                <a:spcPts val="1845"/>
              </a:lnSpc>
              <a:tabLst/>
            </a:pPr>
            <a:r>
              <a:rPr sz="2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Education</a:t>
            </a:r>
            <a:endParaRPr sz="2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549"/>
              </a:lnSpc>
              <a:tabLst/>
            </a:pPr>
            <a:r>
              <a:rPr sz="2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Partnership</a:t>
            </a:r>
            <a:endParaRPr sz="2500" dirty="0">
              <a:latin typeface="Arial"/>
              <a:ea typeface="Arial"/>
              <a:cs typeface="Arial"/>
            </a:endParaRPr>
          </a:p>
        </p:txBody>
      </p:sp>
      <p:sp>
        <p:nvSpPr>
          <p:cNvPr id="588" name="textbox 588"/>
          <p:cNvSpPr/>
          <p:nvPr/>
        </p:nvSpPr>
        <p:spPr>
          <a:xfrm>
            <a:off x="7346877" y="2483510"/>
            <a:ext cx="1442719" cy="7505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ct val="77000"/>
              </a:lnSpc>
              <a:tabLst/>
            </a:pPr>
            <a:r>
              <a:rPr sz="25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Visual</a:t>
            </a:r>
            <a:endParaRPr sz="2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407"/>
              </a:lnSpc>
              <a:tabLst/>
            </a:pPr>
            <a:r>
              <a:rPr sz="2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500" dirty="0">
              <a:latin typeface="Arial"/>
              <a:ea typeface="Arial"/>
              <a:cs typeface="Arial"/>
            </a:endParaRPr>
          </a:p>
        </p:txBody>
      </p:sp>
      <p:sp>
        <p:nvSpPr>
          <p:cNvPr id="590" name="textbox 590"/>
          <p:cNvSpPr/>
          <p:nvPr/>
        </p:nvSpPr>
        <p:spPr>
          <a:xfrm>
            <a:off x="18046822" y="2572442"/>
            <a:ext cx="1531619" cy="6673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157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96214" algn="l" rtl="0" eaLnBrk="0">
              <a:lnSpc>
                <a:spcPct val="81000"/>
              </a:lnSpc>
              <a:tabLst/>
            </a:pPr>
            <a:r>
              <a:rPr sz="2500" b="1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Internal</a:t>
            </a:r>
            <a:endParaRPr sz="2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spcBef>
                <a:spcPts val="236"/>
              </a:spcBef>
              <a:tabLst/>
            </a:pPr>
            <a:r>
              <a:rPr sz="25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Inspection</a:t>
            </a:r>
            <a:endParaRPr sz="2500" dirty="0">
              <a:latin typeface="Arial"/>
              <a:ea typeface="Arial"/>
              <a:cs typeface="Arial"/>
            </a:endParaRPr>
          </a:p>
        </p:txBody>
      </p:sp>
      <p:sp>
        <p:nvSpPr>
          <p:cNvPr id="592" name="textbox 592"/>
          <p:cNvSpPr/>
          <p:nvPr/>
        </p:nvSpPr>
        <p:spPr>
          <a:xfrm>
            <a:off x="9855260" y="2496873"/>
            <a:ext cx="1341755" cy="6877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504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54965" algn="l" rtl="0" eaLnBrk="0">
              <a:lnSpc>
                <a:spcPct val="80000"/>
              </a:lnSpc>
              <a:tabLst/>
            </a:pPr>
            <a:r>
              <a:rPr sz="25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Early</a:t>
            </a:r>
            <a:endParaRPr sz="2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367"/>
              </a:spcBef>
              <a:tabLst/>
            </a:pPr>
            <a:r>
              <a:rPr sz="25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Detection</a:t>
            </a:r>
            <a:endParaRPr sz="2500" dirty="0">
              <a:latin typeface="Arial"/>
              <a:ea typeface="Arial"/>
              <a:cs typeface="Arial"/>
            </a:endParaRPr>
          </a:p>
        </p:txBody>
      </p:sp>
      <p:pic>
        <p:nvPicPr>
          <p:cNvPr id="594" name="picture 5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201058" y="9836189"/>
            <a:ext cx="717621" cy="673068"/>
          </a:xfrm>
          <a:prstGeom prst="rect">
            <a:avLst/>
          </a:prstGeom>
        </p:spPr>
      </p:pic>
      <p:sp>
        <p:nvSpPr>
          <p:cNvPr id="602" name="textbox 602"/>
          <p:cNvSpPr/>
          <p:nvPr/>
        </p:nvSpPr>
        <p:spPr>
          <a:xfrm>
            <a:off x="4737059" y="2667658"/>
            <a:ext cx="1518285" cy="3327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157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/>
            </a:pPr>
            <a:r>
              <a:rPr sz="25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Prevention</a:t>
            </a:r>
            <a:endParaRPr sz="25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picture 6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71450"/>
            <a:ext cx="24377660" cy="13373100"/>
          </a:xfrm>
          <a:prstGeom prst="rect">
            <a:avLst/>
          </a:prstGeom>
        </p:spPr>
      </p:pic>
      <p:sp>
        <p:nvSpPr>
          <p:cNvPr id="606" name="textbox 606"/>
          <p:cNvSpPr/>
          <p:nvPr/>
        </p:nvSpPr>
        <p:spPr>
          <a:xfrm>
            <a:off x="1435221" y="1869941"/>
            <a:ext cx="17430750" cy="97415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8654415" algn="l" rtl="0" eaLnBrk="0">
              <a:lnSpc>
                <a:spcPct val="81000"/>
              </a:lnSpc>
              <a:spcBef>
                <a:spcPts val="1"/>
              </a:spcBef>
              <a:tabLst/>
            </a:pPr>
            <a:r>
              <a:rPr sz="4300" b="1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Summary</a:t>
            </a:r>
            <a:endParaRPr sz="43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1300"/>
              </a:spcBef>
              <a:tabLst/>
            </a:pPr>
            <a:r>
              <a:rPr sz="4300" kern="0" spc="-70" dirty="0">
                <a:solidFill>
                  <a:srgbClr val="25B2B2">
                    <a:alpha val="100000"/>
                  </a:srgbClr>
                </a:solidFill>
                <a:latin typeface="Arial"/>
                <a:ea typeface="Arial"/>
                <a:cs typeface="Arial"/>
              </a:rPr>
              <a:t>·</a:t>
            </a:r>
            <a:r>
              <a:rPr sz="4300" kern="0" spc="50" dirty="0">
                <a:solidFill>
                  <a:srgbClr val="25B2B2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</a:t>
            </a:r>
            <a:r>
              <a:rPr sz="4300" b="1" kern="0" spc="-70" dirty="0">
                <a:solidFill>
                  <a:srgbClr val="25B2B2">
                    <a:alpha val="100000"/>
                  </a:srgbClr>
                </a:solidFill>
                <a:latin typeface="Arial"/>
                <a:ea typeface="Arial"/>
                <a:cs typeface="Arial"/>
              </a:rPr>
              <a:t>Based  on</a:t>
            </a:r>
            <a:r>
              <a:rPr sz="4300" b="1" kern="0" spc="-80" dirty="0">
                <a:solidFill>
                  <a:srgbClr val="25B2B2">
                    <a:alpha val="100000"/>
                  </a:srgbClr>
                </a:solidFill>
                <a:latin typeface="Arial"/>
                <a:ea typeface="Arial"/>
                <a:cs typeface="Arial"/>
              </a:rPr>
              <a:t>  our</a:t>
            </a:r>
            <a:r>
              <a:rPr sz="4300" b="1" kern="0" spc="1090" dirty="0">
                <a:solidFill>
                  <a:srgbClr val="25B2B2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b="1" kern="0" spc="-80" dirty="0">
                <a:solidFill>
                  <a:srgbClr val="25B2B2">
                    <a:alpha val="100000"/>
                  </a:srgbClr>
                </a:solidFill>
                <a:latin typeface="Arial"/>
                <a:ea typeface="Arial"/>
                <a:cs typeface="Arial"/>
              </a:rPr>
              <a:t>data</a:t>
            </a:r>
            <a:endParaRPr sz="4300" dirty="0">
              <a:latin typeface="Arial"/>
              <a:ea typeface="Arial"/>
              <a:cs typeface="Arial"/>
            </a:endParaRPr>
          </a:p>
          <a:p>
            <a:pPr marL="1199514" algn="l" rtl="0" eaLnBrk="0">
              <a:lnSpc>
                <a:spcPts val="5860"/>
              </a:lnSpc>
              <a:spcBef>
                <a:spcPts val="1444"/>
              </a:spcBef>
              <a:tabLst/>
            </a:pPr>
            <a:r>
              <a:rPr sz="4300" kern="0" spc="-3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-</a:t>
            </a:r>
            <a:r>
              <a:rPr sz="4300" kern="0" spc="36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&gt;50%of</a:t>
            </a:r>
            <a:r>
              <a:rPr sz="4300" kern="0" spc="7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r>
              <a:rPr sz="4300" kern="0" spc="7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</a:t>
            </a:r>
            <a:r>
              <a:rPr sz="4300" kern="0" spc="8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are</a:t>
            </a:r>
            <a:r>
              <a:rPr sz="4300" kern="0" spc="8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due</a:t>
            </a:r>
            <a:r>
              <a:rPr sz="4300" kern="0" spc="7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4300" kern="0" spc="7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trauma</a:t>
            </a:r>
            <a:endParaRPr sz="4300" dirty="0">
              <a:latin typeface="Arial"/>
              <a:ea typeface="Arial"/>
              <a:cs typeface="Arial"/>
            </a:endParaRPr>
          </a:p>
          <a:p>
            <a:pPr marL="1212214" algn="l" rtl="0" eaLnBrk="0">
              <a:lnSpc>
                <a:spcPts val="5860"/>
              </a:lnSpc>
              <a:spcBef>
                <a:spcPts val="947"/>
              </a:spcBef>
              <a:tabLst/>
            </a:pPr>
            <a:r>
              <a:rPr sz="4300" kern="0" spc="-30" dirty="0">
                <a:solidFill>
                  <a:srgbClr val="00939E">
                    <a:alpha val="100000"/>
                  </a:srgbClr>
                </a:solidFill>
                <a:latin typeface="Arial"/>
                <a:ea typeface="Arial"/>
                <a:cs typeface="Arial"/>
              </a:rPr>
              <a:t>-   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Only</a:t>
            </a:r>
            <a:r>
              <a:rPr sz="4300" kern="0" spc="10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19</a:t>
            </a:r>
            <a:r>
              <a:rPr sz="4300" kern="0" spc="-3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%</a:t>
            </a:r>
            <a:r>
              <a:rPr lang="en-US" sz="4300" kern="0" spc="-3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are</a:t>
            </a:r>
            <a:r>
              <a:rPr sz="4300" kern="0" spc="68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due</a:t>
            </a:r>
            <a:r>
              <a:rPr sz="4300" kern="0" spc="6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4300" kern="0" spc="6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actual</a:t>
            </a:r>
            <a:r>
              <a:rPr sz="4300" kern="0" spc="8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random</a:t>
            </a:r>
            <a:r>
              <a:rPr sz="4300" kern="0" spc="7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electronic</a:t>
            </a:r>
            <a:r>
              <a:rPr sz="4300" kern="0" spc="5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3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</a:t>
            </a:r>
            <a:endParaRPr sz="43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rtl="0" eaLnBrk="0">
              <a:lnSpc>
                <a:spcPts val="6610"/>
              </a:lnSpc>
              <a:spcBef>
                <a:spcPts val="1441"/>
              </a:spcBef>
              <a:tabLst/>
            </a:pPr>
            <a:r>
              <a:rPr sz="4800" kern="0" spc="-40" dirty="0">
                <a:solidFill>
                  <a:srgbClr val="00A3A9">
                    <a:alpha val="100000"/>
                  </a:srgbClr>
                </a:solidFill>
                <a:latin typeface="Arial"/>
                <a:ea typeface="Arial"/>
                <a:cs typeface="Arial"/>
              </a:rPr>
              <a:t>·    </a:t>
            </a:r>
            <a:r>
              <a:rPr sz="3200" b="1" kern="0" spc="-4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Focus efforts</a:t>
            </a:r>
            <a:r>
              <a:rPr sz="3200" b="1" kern="0" spc="17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on</a:t>
            </a:r>
            <a:r>
              <a:rPr sz="3200" b="1" kern="0" spc="30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4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preventi</a:t>
            </a:r>
            <a:r>
              <a:rPr sz="3200" b="1" kern="0" spc="-5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on,early</a:t>
            </a:r>
            <a:r>
              <a:rPr sz="3200" b="1" kern="0" spc="17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5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detection,and</a:t>
            </a:r>
            <a:r>
              <a:rPr sz="3200" b="1" kern="0" spc="14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5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educat</a:t>
            </a:r>
            <a:r>
              <a:rPr sz="3200" kern="0" spc="-5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ion</a:t>
            </a:r>
            <a:endParaRPr sz="3200" dirty="0">
              <a:solidFill>
                <a:schemeClr val="accent6">
                  <a:lumMod val="50000"/>
                </a:schemeClr>
              </a:solidFill>
              <a:latin typeface="Arial"/>
              <a:ea typeface="Arial"/>
              <a:cs typeface="Arial"/>
            </a:endParaRPr>
          </a:p>
          <a:p>
            <a:pPr marL="12700" rtl="0" eaLnBrk="0">
              <a:lnSpc>
                <a:spcPct val="82000"/>
              </a:lnSpc>
              <a:spcBef>
                <a:spcPts val="2462"/>
              </a:spcBef>
              <a:tabLst/>
            </a:pPr>
            <a:r>
              <a:rPr sz="3200" kern="0" spc="-11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·</a:t>
            </a:r>
            <a:r>
              <a:rPr sz="3200" kern="0" spc="22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  </a:t>
            </a:r>
            <a:r>
              <a:rPr lang="en-US" sz="3200" kern="0" spc="220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kern="0" spc="220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11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Base your troubleshooting on visual and function</a:t>
            </a:r>
            <a:r>
              <a:rPr sz="3200" b="1" kern="0" spc="-12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al cue</a:t>
            </a:r>
            <a:r>
              <a:rPr sz="3200" kern="0" spc="-12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s</a:t>
            </a:r>
            <a:endParaRPr sz="3200" dirty="0">
              <a:solidFill>
                <a:schemeClr val="accent6">
                  <a:lumMod val="50000"/>
                </a:schemeClr>
              </a:solidFill>
              <a:latin typeface="Arial"/>
              <a:ea typeface="Arial"/>
              <a:cs typeface="Arial"/>
            </a:endParaRPr>
          </a:p>
          <a:p>
            <a:pPr rtl="0" eaLnBrk="0">
              <a:lnSpc>
                <a:spcPct val="141000"/>
              </a:lnSpc>
              <a:tabLst/>
            </a:pPr>
            <a:endParaRPr sz="3200" dirty="0">
              <a:solidFill>
                <a:schemeClr val="accent6">
                  <a:lumMod val="50000"/>
                </a:schemeClr>
              </a:solidFill>
              <a:latin typeface="Arial"/>
              <a:ea typeface="Arial"/>
              <a:cs typeface="Arial"/>
            </a:endParaRPr>
          </a:p>
          <a:p>
            <a:pPr marL="12700" rtl="0" eaLnBrk="0">
              <a:lnSpc>
                <a:spcPct val="81000"/>
              </a:lnSpc>
              <a:spcBef>
                <a:spcPts val="1443"/>
              </a:spcBef>
              <a:tabLst/>
            </a:pPr>
            <a:r>
              <a:rPr sz="3200" kern="0" spc="-1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·    </a:t>
            </a:r>
            <a:r>
              <a:rPr sz="3200" b="1" kern="0" spc="-1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Let those with</a:t>
            </a:r>
            <a:r>
              <a:rPr sz="3200" b="1" kern="0" spc="14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10" dirty="0" err="1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expertise,experience,proper</a:t>
            </a:r>
            <a:r>
              <a:rPr sz="3200" b="1" kern="0" spc="-1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10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testi</a:t>
            </a:r>
            <a:r>
              <a:rPr sz="3200" b="1" kern="0" spc="-20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ng</a:t>
            </a:r>
            <a:r>
              <a:rPr lang="en-US" sz="3200" b="1" kern="0" spc="-20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80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equipment, and</a:t>
            </a:r>
            <a:r>
              <a:rPr sz="3200" b="1" kern="0" spc="280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8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proven</a:t>
            </a:r>
            <a:r>
              <a:rPr sz="3200" b="1" kern="0" spc="28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8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procedures </a:t>
            </a:r>
            <a:r>
              <a:rPr lang="en-US" sz="3200" b="1" kern="0" spc="-80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             </a:t>
            </a:r>
            <a:r>
              <a:rPr sz="3200" b="1" kern="0" spc="-80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restore </a:t>
            </a:r>
            <a:r>
              <a:rPr sz="3200" b="1" kern="0" spc="-8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your coil'</a:t>
            </a:r>
            <a:r>
              <a:rPr sz="3200" b="1" kern="0" spc="-9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s</a:t>
            </a:r>
            <a:r>
              <a:rPr sz="3200" b="1" kern="0" spc="0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3200" b="1" kern="0" spc="-60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rPr>
              <a:t>performance</a:t>
            </a:r>
            <a:endParaRPr sz="3200" dirty="0">
              <a:solidFill>
                <a:schemeClr val="accent6">
                  <a:lumMod val="50000"/>
                </a:schemeClr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28391" y="2127381"/>
            <a:ext cx="19892866" cy="3170099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0" dirty="0" smtClean="0"/>
              <a:t>Thank you</a:t>
            </a:r>
            <a:endParaRPr lang="zh-CN" altLang="en-US" sz="20000" dirty="0"/>
          </a:p>
        </p:txBody>
      </p:sp>
      <p:sp>
        <p:nvSpPr>
          <p:cNvPr id="3" name="文本框 2"/>
          <p:cNvSpPr txBox="1"/>
          <p:nvPr/>
        </p:nvSpPr>
        <p:spPr>
          <a:xfrm>
            <a:off x="3765737" y="8164285"/>
            <a:ext cx="18000442" cy="3170099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0" dirty="0" smtClean="0"/>
              <a:t>Need material for Repair</a:t>
            </a:r>
            <a:r>
              <a:rPr lang="zh-CN" altLang="en-US" sz="10000" dirty="0" smtClean="0"/>
              <a:t>？？？</a:t>
            </a:r>
            <a:r>
              <a:rPr lang="en-US" altLang="zh-CN" sz="10000" dirty="0" smtClean="0"/>
              <a:t/>
            </a:r>
            <a:br>
              <a:rPr lang="en-US" altLang="zh-CN" sz="10000" dirty="0" smtClean="0"/>
            </a:br>
            <a:r>
              <a:rPr lang="en-US" altLang="zh-CN" sz="10000" dirty="0" smtClean="0">
                <a:hlinkClick r:id="rId2"/>
              </a:rPr>
              <a:t>www.rf-coaxial.com</a:t>
            </a:r>
            <a:endParaRPr lang="zh-CN" altLang="en-US" sz="10000" dirty="0"/>
          </a:p>
        </p:txBody>
      </p:sp>
    </p:spTree>
    <p:extLst>
      <p:ext uri="{BB962C8B-B14F-4D97-AF65-F5344CB8AC3E}">
        <p14:creationId xmlns:p14="http://schemas.microsoft.com/office/powerpoint/2010/main" val="931137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4450" y="442054"/>
            <a:ext cx="24383999" cy="12763500"/>
          </a:xfrm>
          <a:prstGeom prst="rect">
            <a:avLst/>
          </a:prstGeom>
        </p:spPr>
      </p:pic>
      <p:sp>
        <p:nvSpPr>
          <p:cNvPr id="30" name="textbox 30"/>
          <p:cNvSpPr/>
          <p:nvPr/>
        </p:nvSpPr>
        <p:spPr>
          <a:xfrm>
            <a:off x="901700" y="843688"/>
            <a:ext cx="11334750" cy="64242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648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6000"/>
              </a:lnSpc>
              <a:tabLst/>
            </a:pPr>
            <a:r>
              <a:rPr sz="6600" b="1" kern="0" spc="-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Siemens</a:t>
            </a:r>
            <a:r>
              <a:rPr sz="6600" b="1" kern="0" spc="3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1.5T</a:t>
            </a:r>
            <a:r>
              <a:rPr sz="6600" b="1" kern="0" spc="3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Body</a:t>
            </a:r>
            <a:r>
              <a:rPr sz="6600" b="1" kern="0" spc="3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600" b="1" kern="0" spc="-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</a:t>
            </a:r>
            <a:r>
              <a:rPr sz="6600" b="1" kern="0" spc="-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ex Ar</a:t>
            </a:r>
            <a:r>
              <a:rPr sz="6600" b="1" kern="0" spc="-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</a:t>
            </a:r>
            <a:r>
              <a:rPr sz="6600" b="1" kern="0" spc="-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y</a:t>
            </a:r>
            <a:endParaRPr sz="6600" dirty="0">
              <a:latin typeface="Arial"/>
              <a:ea typeface="Arial"/>
              <a:cs typeface="Arial"/>
            </a:endParaRPr>
          </a:p>
          <a:p>
            <a:pPr marL="75564" algn="l" rtl="0" eaLnBrk="0">
              <a:lnSpc>
                <a:spcPct val="75000"/>
              </a:lnSpc>
              <a:spcBef>
                <a:spcPts val="9"/>
              </a:spcBef>
              <a:tabLst/>
            </a:pPr>
            <a:r>
              <a:rPr sz="2700" b="1" kern="0" spc="0" dirty="0">
                <a:solidFill>
                  <a:srgbClr val="362C79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</a:t>
            </a:r>
            <a:r>
              <a:rPr sz="2700" b="1" kern="0" spc="670" dirty="0">
                <a:solidFill>
                  <a:srgbClr val="362C79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700" b="1" kern="0" spc="0" dirty="0">
                <a:solidFill>
                  <a:srgbClr val="362C79">
                    <a:alpha val="100000"/>
                  </a:srgbClr>
                </a:solidFill>
                <a:latin typeface="Arial"/>
                <a:ea typeface="Arial"/>
                <a:cs typeface="Arial"/>
              </a:rPr>
              <a:t>numbers</a:t>
            </a:r>
            <a:r>
              <a:rPr sz="2700" b="1" kern="0" spc="20" dirty="0">
                <a:solidFill>
                  <a:srgbClr val="362C79">
                    <a:alpha val="100000"/>
                  </a:srgbClr>
                </a:solidFill>
                <a:latin typeface="Arial"/>
                <a:ea typeface="Arial"/>
                <a:cs typeface="Arial"/>
              </a:rPr>
              <a:t>:7579555,5369554</a:t>
            </a:r>
            <a:endParaRPr sz="2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75564" algn="l" rtl="0" eaLnBrk="0">
              <a:lnSpc>
                <a:spcPct val="82000"/>
              </a:lnSpc>
              <a:spcBef>
                <a:spcPts val="1471"/>
              </a:spcBef>
              <a:tabLst/>
            </a:pPr>
            <a:r>
              <a:rPr sz="4900" b="1" kern="0" spc="-50" dirty="0">
                <a:solidFill>
                  <a:srgbClr val="332A84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&gt;150</a:t>
            </a:r>
            <a:r>
              <a:rPr sz="4900" b="1" kern="0" spc="360" dirty="0">
                <a:solidFill>
                  <a:srgbClr val="332A84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900" b="1" kern="0" spc="-50" dirty="0">
                <a:solidFill>
                  <a:srgbClr val="332A84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repairs</a:t>
            </a:r>
            <a:endParaRPr sz="4900" dirty="0">
              <a:latin typeface="Arial"/>
              <a:ea typeface="Arial"/>
              <a:cs typeface="Arial"/>
            </a:endParaRPr>
          </a:p>
          <a:p>
            <a:pPr marL="75564" algn="l" rtl="0" eaLnBrk="0">
              <a:lnSpc>
                <a:spcPts val="7083"/>
              </a:lnSpc>
              <a:spcBef>
                <a:spcPts val="1299"/>
              </a:spcBef>
              <a:tabLst/>
            </a:pPr>
            <a:r>
              <a:rPr sz="4900" b="1" kern="0" spc="-80" dirty="0">
                <a:solidFill>
                  <a:srgbClr val="332A89">
                    <a:alpha val="100000"/>
                  </a:srgbClr>
                </a:solidFill>
                <a:latin typeface="Arial"/>
                <a:ea typeface="Arial"/>
                <a:cs typeface="Arial"/>
              </a:rPr>
              <a:t>Most frequent failures</a:t>
            </a:r>
            <a:endParaRPr sz="4900" dirty="0">
              <a:latin typeface="Arial"/>
              <a:ea typeface="Arial"/>
              <a:cs typeface="Arial"/>
            </a:endParaRPr>
          </a:p>
          <a:p>
            <a:pPr marL="367665" algn="l" rtl="0" eaLnBrk="0">
              <a:lnSpc>
                <a:spcPct val="81000"/>
              </a:lnSpc>
              <a:spcBef>
                <a:spcPts val="1590"/>
              </a:spcBef>
              <a:tabLst/>
            </a:pPr>
            <a:r>
              <a:rPr sz="4000" kern="0" spc="-160" dirty="0">
                <a:latin typeface="Arial"/>
                <a:ea typeface="Arial"/>
                <a:cs typeface="Arial"/>
              </a:rPr>
              <a:t>1.</a:t>
            </a:r>
            <a:r>
              <a:rPr sz="4000" kern="0" spc="130" dirty="0">
                <a:latin typeface="Arial"/>
                <a:ea typeface="Arial"/>
                <a:cs typeface="Arial"/>
              </a:rPr>
              <a:t>    </a:t>
            </a:r>
            <a:r>
              <a:rPr sz="40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flex traces and wiring</a:t>
            </a:r>
            <a:endParaRPr sz="4000" dirty="0">
              <a:latin typeface="Arial"/>
              <a:ea typeface="Arial"/>
              <a:cs typeface="Arial"/>
            </a:endParaRPr>
          </a:p>
          <a:p>
            <a:pPr marL="367665" algn="l" rtl="0" eaLnBrk="0">
              <a:lnSpc>
                <a:spcPct val="83000"/>
              </a:lnSpc>
              <a:spcBef>
                <a:spcPts val="2163"/>
              </a:spcBef>
              <a:tabLst/>
            </a:pPr>
            <a:r>
              <a:rPr sz="3900" kern="0" spc="-170" dirty="0">
                <a:latin typeface="Arial"/>
                <a:ea typeface="Arial"/>
                <a:cs typeface="Arial"/>
              </a:rPr>
              <a:t>2.</a:t>
            </a:r>
            <a:r>
              <a:rPr sz="3900" kern="0" spc="140" dirty="0">
                <a:latin typeface="Arial"/>
                <a:ea typeface="Arial"/>
                <a:cs typeface="Arial"/>
              </a:rPr>
              <a:t>    </a:t>
            </a:r>
            <a:r>
              <a:rPr sz="3900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Bent/damaged</a:t>
            </a:r>
            <a:r>
              <a:rPr sz="3900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pins</a:t>
            </a:r>
            <a:r>
              <a:rPr sz="3900" kern="0" spc="2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 conne</a:t>
            </a:r>
            <a:r>
              <a:rPr sz="3900" kern="0" spc="-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ctor</a:t>
            </a:r>
            <a:endParaRPr sz="3900" dirty="0">
              <a:latin typeface="Arial"/>
              <a:ea typeface="Arial"/>
              <a:cs typeface="Arial"/>
            </a:endParaRPr>
          </a:p>
          <a:p>
            <a:pPr marL="1282064" indent="-914400" algn="l" rtl="0" eaLnBrk="0">
              <a:lnSpc>
                <a:spcPct val="111000"/>
              </a:lnSpc>
              <a:spcBef>
                <a:spcPts val="1157"/>
              </a:spcBef>
              <a:tabLst/>
            </a:pPr>
            <a:r>
              <a:rPr sz="40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3.    Intermittent</a:t>
            </a:r>
            <a:r>
              <a:rPr sz="4000" kern="0" spc="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solder</a:t>
            </a:r>
            <a:r>
              <a:rPr sz="4000" kern="0" spc="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connections</a:t>
            </a:r>
            <a:r>
              <a:rPr sz="40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4000" kern="0" spc="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r>
              <a:rPr sz="40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000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 to electrical componen</a:t>
            </a:r>
            <a:r>
              <a:rPr sz="40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ts</a:t>
            </a:r>
            <a:endParaRPr sz="4000" dirty="0">
              <a:latin typeface="Arial"/>
              <a:ea typeface="Arial"/>
              <a:cs typeface="Arial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 rotWithShape="1">
          <a:blip r:embed="rId3"/>
          <a:srcRect b="2912"/>
          <a:stretch/>
        </p:blipFill>
        <p:spPr>
          <a:xfrm rot="21600000">
            <a:off x="2454810" y="7707301"/>
            <a:ext cx="6305702" cy="5283390"/>
          </a:xfrm>
          <a:prstGeom prst="rect">
            <a:avLst/>
          </a:prstGeom>
        </p:spPr>
      </p:pic>
      <p:sp>
        <p:nvSpPr>
          <p:cNvPr id="36" name="textbox 36"/>
          <p:cNvSpPr/>
          <p:nvPr/>
        </p:nvSpPr>
        <p:spPr>
          <a:xfrm>
            <a:off x="12783786" y="3814597"/>
            <a:ext cx="2628009" cy="140579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flex traces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7" name="textbox 36"/>
          <p:cNvSpPr/>
          <p:nvPr/>
        </p:nvSpPr>
        <p:spPr>
          <a:xfrm>
            <a:off x="14252630" y="6823804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spc="-160" dirty="0" smtClean="0">
                <a:solidFill>
                  <a:srgbClr val="000000">
                    <a:alpha val="100000"/>
                  </a:srgbClr>
                </a:solidFill>
                <a:ea typeface="+mj-ea"/>
                <a:cs typeface="Arial"/>
              </a:rPr>
              <a:t>Intermittent Wiring</a:t>
            </a:r>
            <a:endParaRPr lang="en-US" altLang="zh-CN" sz="2000" baseline="17220" dirty="0">
              <a:ea typeface="+mj-ea"/>
              <a:cs typeface="Arial"/>
            </a:endParaRPr>
          </a:p>
          <a:p>
            <a:pPr marL="12700" algn="dist" eaLnBrk="0">
              <a:lnSpc>
                <a:spcPts val="1635"/>
              </a:lnSpc>
            </a:pPr>
            <a:endParaRPr sz="2000" dirty="0">
              <a:ea typeface="+mj-ea"/>
              <a:cs typeface="Arial"/>
            </a:endParaRPr>
          </a:p>
        </p:txBody>
      </p:sp>
      <p:sp>
        <p:nvSpPr>
          <p:cNvPr id="10" name="textbox 36"/>
          <p:cNvSpPr/>
          <p:nvPr/>
        </p:nvSpPr>
        <p:spPr>
          <a:xfrm>
            <a:off x="15594909" y="7531734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Connector Trauma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1" name="textbox 36"/>
          <p:cNvSpPr/>
          <p:nvPr/>
        </p:nvSpPr>
        <p:spPr>
          <a:xfrm>
            <a:off x="16898841" y="8479912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2000" b="1" kern="0" spc="-1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 Fail due to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5" name="textbox 36"/>
          <p:cNvSpPr/>
          <p:nvPr/>
        </p:nvSpPr>
        <p:spPr>
          <a:xfrm>
            <a:off x="18694390" y="9174753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20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 Trauma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6" name="textbox 36"/>
          <p:cNvSpPr/>
          <p:nvPr/>
        </p:nvSpPr>
        <p:spPr>
          <a:xfrm>
            <a:off x="19867756" y="10287307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2000" b="1" dirty="0" smtClean="0">
                <a:ea typeface="+mj-ea"/>
                <a:cs typeface="Arial"/>
              </a:rPr>
              <a:t>Components fail</a:t>
            </a:r>
            <a:endParaRPr sz="2000" b="1" dirty="0">
              <a:ea typeface="+mj-ea"/>
              <a:cs typeface="Arial"/>
            </a:endParaRPr>
          </a:p>
        </p:txBody>
      </p:sp>
      <p:sp>
        <p:nvSpPr>
          <p:cNvPr id="17" name="textbox 36"/>
          <p:cNvSpPr/>
          <p:nvPr/>
        </p:nvSpPr>
        <p:spPr>
          <a:xfrm>
            <a:off x="21041122" y="11378885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20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Electronic  tuning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8" name="textbox 36"/>
          <p:cNvSpPr/>
          <p:nvPr/>
        </p:nvSpPr>
        <p:spPr>
          <a:xfrm>
            <a:off x="22454988" y="12453650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2000" b="1" dirty="0" smtClean="0">
                <a:ea typeface="+mj-ea"/>
                <a:cs typeface="Arial"/>
              </a:rPr>
              <a:t>Worn Wiring</a:t>
            </a:r>
            <a:endParaRPr sz="2000" b="1" dirty="0"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8"/>
          <p:cNvPicPr>
            <a:picLocks noChangeAspect="1"/>
          </p:cNvPicPr>
          <p:nvPr/>
        </p:nvPicPr>
        <p:blipFill rotWithShape="1">
          <a:blip r:embed="rId2"/>
          <a:srcRect b="1207"/>
          <a:stretch/>
        </p:blipFill>
        <p:spPr>
          <a:xfrm rot="21600000">
            <a:off x="-12680" y="0"/>
            <a:ext cx="24384000" cy="13211634"/>
          </a:xfrm>
          <a:prstGeom prst="rect">
            <a:avLst/>
          </a:prstGeom>
        </p:spPr>
      </p:pic>
      <p:sp>
        <p:nvSpPr>
          <p:cNvPr id="40" name="textbox 40"/>
          <p:cNvSpPr/>
          <p:nvPr/>
        </p:nvSpPr>
        <p:spPr>
          <a:xfrm>
            <a:off x="958758" y="1204148"/>
            <a:ext cx="10340340" cy="57067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2000"/>
              </a:lnSpc>
              <a:spcBef>
                <a:spcPts val="1"/>
              </a:spcBef>
              <a:tabLst/>
            </a:pPr>
            <a:r>
              <a:rPr sz="63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GE</a:t>
            </a:r>
            <a:r>
              <a:rPr sz="6300" b="1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300" b="1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1.5T 4Ch Sm</a:t>
            </a:r>
            <a:r>
              <a:rPr sz="6300" b="1" kern="0" spc="-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all</a:t>
            </a:r>
            <a:r>
              <a:rPr sz="6300" b="1" kern="0" spc="4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300" b="1" kern="0" spc="-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Flex</a:t>
            </a:r>
            <a:r>
              <a:rPr sz="6300" b="1" kern="0" spc="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300" b="1" kern="0" spc="-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Coil</a:t>
            </a:r>
            <a:endParaRPr sz="63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30"/>
              </a:spcBef>
              <a:tabLst/>
            </a:pPr>
            <a:r>
              <a:rPr sz="2700" b="1" kern="0" spc="0" dirty="0">
                <a:solidFill>
                  <a:srgbClr val="382E75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</a:t>
            </a:r>
            <a:r>
              <a:rPr sz="2700" b="1" kern="0" spc="690" dirty="0">
                <a:solidFill>
                  <a:srgbClr val="382E75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700" b="1" kern="0" spc="0" dirty="0">
                <a:solidFill>
                  <a:srgbClr val="382E75">
                    <a:alpha val="100000"/>
                  </a:srgbClr>
                </a:solidFill>
                <a:latin typeface="Arial"/>
                <a:ea typeface="Arial"/>
                <a:cs typeface="Arial"/>
              </a:rPr>
              <a:t>number</a:t>
            </a:r>
            <a:r>
              <a:rPr sz="2700" b="1" kern="0" spc="10" dirty="0">
                <a:solidFill>
                  <a:srgbClr val="382E75">
                    <a:alpha val="100000"/>
                  </a:srgbClr>
                </a:solidFill>
                <a:latin typeface="Arial"/>
                <a:ea typeface="Arial"/>
                <a:cs typeface="Arial"/>
              </a:rPr>
              <a:t>:5430692</a:t>
            </a:r>
            <a:endParaRPr sz="2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1357"/>
              </a:spcBef>
              <a:tabLst/>
            </a:pPr>
            <a:r>
              <a:rPr sz="4500" b="1" kern="0" spc="-30" dirty="0">
                <a:solidFill>
                  <a:srgbClr val="32298A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&gt;130</a:t>
            </a:r>
            <a:r>
              <a:rPr sz="4500" b="1" kern="0" spc="420" dirty="0">
                <a:solidFill>
                  <a:srgbClr val="32298A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500" b="1" kern="0" spc="-30" dirty="0">
                <a:solidFill>
                  <a:srgbClr val="32298A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Repairs</a:t>
            </a:r>
            <a:endParaRPr sz="4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298"/>
              </a:lnSpc>
              <a:spcBef>
                <a:spcPts val="1178"/>
              </a:spcBef>
              <a:tabLst/>
            </a:pPr>
            <a:r>
              <a:rPr sz="5100" b="1" kern="0" spc="-170" dirty="0">
                <a:solidFill>
                  <a:srgbClr val="32298A">
                    <a:alpha val="100000"/>
                  </a:srgbClr>
                </a:solidFill>
                <a:latin typeface="Arial"/>
                <a:ea typeface="Arial"/>
                <a:cs typeface="Arial"/>
              </a:rPr>
              <a:t>Most frequent </a:t>
            </a:r>
            <a:r>
              <a:rPr sz="5100" b="1" kern="0" spc="-180" dirty="0">
                <a:solidFill>
                  <a:srgbClr val="32298A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</a:t>
            </a:r>
            <a:endParaRPr sz="51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ts val="5407"/>
              </a:lnSpc>
              <a:spcBef>
                <a:spcPts val="241"/>
              </a:spcBef>
              <a:tabLst/>
            </a:pPr>
            <a:r>
              <a:rPr sz="40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    Bent/damaged</a:t>
            </a:r>
            <a:r>
              <a:rPr sz="4000" kern="0" spc="3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pins</a:t>
            </a:r>
            <a:r>
              <a:rPr sz="4000" kern="0" spc="2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40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connector</a:t>
            </a:r>
            <a:endParaRPr sz="40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ts val="6157"/>
              </a:lnSpc>
              <a:tabLst/>
            </a:pPr>
            <a:r>
              <a:rPr sz="45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</a:t>
            </a:r>
            <a:r>
              <a:rPr sz="4500" kern="0" spc="-4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.</a:t>
            </a:r>
            <a:r>
              <a:rPr lang="en-US" sz="4500" kern="0" spc="-4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4500" kern="0" spc="-4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Intermittent/da</a:t>
            </a:r>
            <a:r>
              <a:rPr sz="4500" kern="0" spc="-5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maged </a:t>
            </a:r>
            <a:r>
              <a:rPr sz="45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sz="45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ts val="5452"/>
              </a:lnSpc>
              <a:spcBef>
                <a:spcPts val="737"/>
              </a:spcBef>
              <a:tabLst/>
            </a:pPr>
            <a:r>
              <a:rPr sz="3900" kern="0" spc="-150" dirty="0">
                <a:latin typeface="Arial"/>
                <a:ea typeface="Arial"/>
                <a:cs typeface="Arial"/>
              </a:rPr>
              <a:t>3.     </a:t>
            </a:r>
            <a:r>
              <a:rPr sz="3900" kern="0" spc="-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Random componen</a:t>
            </a:r>
            <a:r>
              <a:rPr sz="39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 failures</a:t>
            </a:r>
            <a:endParaRPr sz="3900" dirty="0">
              <a:latin typeface="Arial"/>
              <a:ea typeface="Arial"/>
              <a:cs typeface="Arial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4770120" y="171450"/>
            <a:ext cx="9601200" cy="590556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568378" y="8032692"/>
            <a:ext cx="7074041" cy="5391231"/>
          </a:xfrm>
          <a:prstGeom prst="rect">
            <a:avLst/>
          </a:prstGeom>
        </p:spPr>
      </p:pic>
      <p:sp>
        <p:nvSpPr>
          <p:cNvPr id="7" name="textbox 36"/>
          <p:cNvSpPr/>
          <p:nvPr/>
        </p:nvSpPr>
        <p:spPr>
          <a:xfrm>
            <a:off x="19081588" y="12680187"/>
            <a:ext cx="2628009" cy="140579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flex traces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8" name="textbox 36"/>
          <p:cNvSpPr/>
          <p:nvPr/>
        </p:nvSpPr>
        <p:spPr>
          <a:xfrm>
            <a:off x="13325175" y="8625075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spc="-160" dirty="0" smtClean="0">
                <a:solidFill>
                  <a:srgbClr val="000000">
                    <a:alpha val="100000"/>
                  </a:srgbClr>
                </a:solidFill>
                <a:ea typeface="+mj-ea"/>
                <a:cs typeface="Arial"/>
              </a:rPr>
              <a:t>Intermittent Wiring</a:t>
            </a:r>
            <a:endParaRPr lang="en-US" altLang="zh-CN" sz="2000" baseline="17220" dirty="0">
              <a:ea typeface="+mj-ea"/>
              <a:cs typeface="Arial"/>
            </a:endParaRPr>
          </a:p>
          <a:p>
            <a:pPr marL="12700" algn="dist" eaLnBrk="0">
              <a:lnSpc>
                <a:spcPts val="1635"/>
              </a:lnSpc>
            </a:pPr>
            <a:endParaRPr sz="2000" dirty="0">
              <a:ea typeface="+mj-ea"/>
              <a:cs typeface="Arial"/>
            </a:endParaRPr>
          </a:p>
        </p:txBody>
      </p:sp>
      <p:sp>
        <p:nvSpPr>
          <p:cNvPr id="9" name="textbox 36"/>
          <p:cNvSpPr/>
          <p:nvPr/>
        </p:nvSpPr>
        <p:spPr>
          <a:xfrm>
            <a:off x="11575714" y="3672584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Connector Trauma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0" name="textbox 36"/>
          <p:cNvSpPr/>
          <p:nvPr/>
        </p:nvSpPr>
        <p:spPr>
          <a:xfrm>
            <a:off x="16180235" y="11173139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2000" b="1" kern="0" spc="-1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 Fail due to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1" name="textbox 36"/>
          <p:cNvSpPr/>
          <p:nvPr/>
        </p:nvSpPr>
        <p:spPr>
          <a:xfrm>
            <a:off x="20607189" y="12193716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20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 Trauma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2" name="textbox 36"/>
          <p:cNvSpPr/>
          <p:nvPr/>
        </p:nvSpPr>
        <p:spPr>
          <a:xfrm>
            <a:off x="14525325" y="10728308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2000" b="1" dirty="0" smtClean="0">
                <a:ea typeface="+mj-ea"/>
                <a:cs typeface="Arial"/>
              </a:rPr>
              <a:t>Components fail</a:t>
            </a:r>
            <a:endParaRPr sz="2000" b="1" dirty="0">
              <a:ea typeface="+mj-ea"/>
              <a:cs typeface="Arial"/>
            </a:endParaRPr>
          </a:p>
        </p:txBody>
      </p:sp>
      <p:sp>
        <p:nvSpPr>
          <p:cNvPr id="13" name="textbox 36"/>
          <p:cNvSpPr/>
          <p:nvPr/>
        </p:nvSpPr>
        <p:spPr>
          <a:xfrm>
            <a:off x="18117461" y="11664598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20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Electronic  tuning</a:t>
            </a:r>
            <a:endParaRPr sz="2000" dirty="0">
              <a:ea typeface="+mj-ea"/>
              <a:cs typeface="Arial"/>
            </a:endParaRPr>
          </a:p>
        </p:txBody>
      </p:sp>
      <p:sp>
        <p:nvSpPr>
          <p:cNvPr id="14" name="textbox 36"/>
          <p:cNvSpPr/>
          <p:nvPr/>
        </p:nvSpPr>
        <p:spPr>
          <a:xfrm>
            <a:off x="22483915" y="12237666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2000" b="1" dirty="0" smtClean="0">
                <a:ea typeface="+mj-ea"/>
                <a:cs typeface="Arial"/>
              </a:rPr>
              <a:t>Worn Wiring</a:t>
            </a:r>
            <a:endParaRPr sz="2000" b="1" dirty="0">
              <a:ea typeface="+mj-ea"/>
              <a:cs typeface="Arial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64087" y="13134109"/>
            <a:ext cx="3305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Preventable Damage:60%</a:t>
            </a:r>
            <a:endParaRPr lang="zh-CN" altLang="en-US" sz="20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71450"/>
            <a:ext cx="24384000" cy="13373100"/>
          </a:xfrm>
          <a:prstGeom prst="rect">
            <a:avLst/>
          </a:prstGeom>
        </p:spPr>
      </p:pic>
      <p:sp>
        <p:nvSpPr>
          <p:cNvPr id="50" name="textbox 50"/>
          <p:cNvSpPr/>
          <p:nvPr/>
        </p:nvSpPr>
        <p:spPr>
          <a:xfrm>
            <a:off x="958758" y="1090041"/>
            <a:ext cx="12681584" cy="64541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634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1000"/>
              </a:lnSpc>
              <a:tabLst/>
            </a:pPr>
            <a:r>
              <a:rPr sz="65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Toshiba 1.5T</a:t>
            </a:r>
            <a:r>
              <a:rPr sz="6500" b="1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5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Neurovascular Atlas</a:t>
            </a:r>
            <a:endParaRPr sz="6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61"/>
              </a:spcBef>
              <a:tabLst/>
            </a:pPr>
            <a:r>
              <a:rPr sz="2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</a:t>
            </a:r>
            <a:r>
              <a:rPr sz="27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</a:t>
            </a:r>
            <a:r>
              <a:rPr sz="2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numbers</a:t>
            </a:r>
            <a:r>
              <a:rPr sz="27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:</a:t>
            </a:r>
            <a:r>
              <a:rPr sz="2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MJAH</a:t>
            </a:r>
            <a:r>
              <a:rPr sz="2700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-137A,200</a:t>
            </a:r>
            <a:r>
              <a:rPr sz="27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0205,2000206,2000207,2000208,5465781</a:t>
            </a:r>
            <a:endParaRPr sz="2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1390"/>
              </a:spcBef>
              <a:tabLst/>
            </a:pPr>
            <a:r>
              <a:rPr sz="4600" b="1" kern="0" spc="-50" dirty="0">
                <a:solidFill>
                  <a:srgbClr val="362D84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&gt;125</a:t>
            </a:r>
            <a:r>
              <a:rPr sz="4600" b="1" kern="0" spc="210" dirty="0">
                <a:solidFill>
                  <a:srgbClr val="362D84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600" b="1" kern="0" spc="-50" dirty="0">
                <a:solidFill>
                  <a:srgbClr val="362D84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</a:t>
            </a:r>
            <a:r>
              <a:rPr sz="4600" b="1" kern="0" spc="-60" dirty="0">
                <a:solidFill>
                  <a:srgbClr val="362D84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endParaRPr sz="46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154"/>
              </a:lnSpc>
              <a:spcBef>
                <a:spcPts val="1299"/>
              </a:spcBef>
              <a:tabLst/>
            </a:pPr>
            <a:r>
              <a:rPr sz="5000" b="1" kern="0" spc="-120" dirty="0">
                <a:solidFill>
                  <a:srgbClr val="362D84">
                    <a:alpha val="100000"/>
                  </a:srgbClr>
                </a:solidFill>
                <a:latin typeface="Arial"/>
                <a:ea typeface="Arial"/>
                <a:cs typeface="Arial"/>
              </a:rPr>
              <a:t>Most frequent failures</a:t>
            </a:r>
            <a:endParaRPr sz="5000" dirty="0">
              <a:latin typeface="Arial"/>
              <a:ea typeface="Arial"/>
              <a:cs typeface="Arial"/>
            </a:endParaRPr>
          </a:p>
          <a:p>
            <a:pPr marL="316865" algn="l" rtl="0" eaLnBrk="0">
              <a:lnSpc>
                <a:spcPts val="5196"/>
              </a:lnSpc>
              <a:spcBef>
                <a:spcPts val="455"/>
              </a:spcBef>
              <a:tabLst/>
            </a:pPr>
            <a:r>
              <a:rPr sz="39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</a:t>
            </a:r>
            <a:r>
              <a:rPr sz="3900" kern="0" spc="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</a:t>
            </a:r>
            <a:r>
              <a:rPr sz="3900" kern="0" spc="8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solder</a:t>
            </a:r>
            <a:r>
              <a:rPr sz="3900" kern="0" spc="7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</a:t>
            </a:r>
            <a:r>
              <a:rPr sz="39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ions</a:t>
            </a:r>
            <a:r>
              <a:rPr sz="3900" kern="0" spc="8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endParaRPr sz="3900" dirty="0">
              <a:latin typeface="Arial"/>
              <a:ea typeface="Arial"/>
              <a:cs typeface="Arial"/>
            </a:endParaRPr>
          </a:p>
          <a:p>
            <a:pPr marL="1257300" algn="l" rtl="0" eaLnBrk="0">
              <a:lnSpc>
                <a:spcPts val="5196"/>
              </a:lnSpc>
              <a:tabLst/>
            </a:pPr>
            <a:r>
              <a:rPr sz="39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 damage to electrical compone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nts</a:t>
            </a:r>
            <a:endParaRPr sz="3900" dirty="0">
              <a:latin typeface="Arial"/>
              <a:ea typeface="Arial"/>
              <a:cs typeface="Arial"/>
            </a:endParaRPr>
          </a:p>
          <a:p>
            <a:pPr marL="317500" algn="l" rtl="0" eaLnBrk="0">
              <a:lnSpc>
                <a:spcPts val="5315"/>
              </a:lnSpc>
              <a:spcBef>
                <a:spcPts val="935"/>
              </a:spcBef>
              <a:tabLst/>
            </a:pP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2.</a:t>
            </a:r>
            <a:r>
              <a:rPr sz="3900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Damaged</a:t>
            </a:r>
            <a:r>
              <a:rPr sz="39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interco</a:t>
            </a:r>
            <a:r>
              <a:rPr sz="3900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nnects</a:t>
            </a:r>
            <a:endParaRPr sz="3900" dirty="0">
              <a:latin typeface="Arial"/>
              <a:ea typeface="Arial"/>
              <a:cs typeface="Arial"/>
            </a:endParaRPr>
          </a:p>
          <a:p>
            <a:pPr marL="316865" algn="l" rtl="0" eaLnBrk="0">
              <a:lnSpc>
                <a:spcPts val="5315"/>
              </a:lnSpc>
              <a:spcBef>
                <a:spcPts val="584"/>
              </a:spcBef>
              <a:tabLst/>
            </a:pP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3.</a:t>
            </a:r>
            <a:r>
              <a:rPr sz="3900" kern="0" spc="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Bent/damaged</a:t>
            </a:r>
            <a:r>
              <a:rPr sz="39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pins</a:t>
            </a:r>
            <a:r>
              <a:rPr sz="39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</a:t>
            </a:r>
            <a:r>
              <a:rPr sz="3900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connector</a:t>
            </a:r>
            <a:endParaRPr sz="3900" dirty="0">
              <a:latin typeface="Arial"/>
              <a:ea typeface="Arial"/>
              <a:cs typeface="Arial"/>
            </a:endParaRPr>
          </a:p>
        </p:txBody>
      </p:sp>
      <p:pic>
        <p:nvPicPr>
          <p:cNvPr id="52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938602" y="171450"/>
            <a:ext cx="8432717" cy="591826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1600000">
            <a:off x="1873179" y="8128043"/>
            <a:ext cx="7833697" cy="5283176"/>
            <a:chOff x="0" y="0"/>
            <a:chExt cx="7833697" cy="5283176"/>
          </a:xfrm>
        </p:grpSpPr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1600321" y="0"/>
              <a:ext cx="5048218" cy="5137142"/>
            </a:xfrm>
            <a:prstGeom prst="rect">
              <a:avLst/>
            </a:prstGeom>
          </p:spPr>
        </p:pic>
        <p:sp>
          <p:nvSpPr>
            <p:cNvPr id="56" name="textbox 56"/>
            <p:cNvSpPr/>
            <p:nvPr/>
          </p:nvSpPr>
          <p:spPr>
            <a:xfrm>
              <a:off x="-12700" y="98406"/>
              <a:ext cx="7859394" cy="52063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4578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81000"/>
                </a:lnSpc>
                <a:tabLst/>
              </a:pPr>
              <a:r>
                <a:rPr sz="2300" b="1" kern="0" spc="-4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Normal</a:t>
              </a:r>
              <a:r>
                <a:rPr sz="2300" b="1" kern="0" spc="15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300" b="1" kern="0" spc="-4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Use/Wea</a:t>
              </a:r>
              <a:r>
                <a:rPr sz="2300" b="1" kern="0" spc="-5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r</a:t>
              </a:r>
              <a:endParaRPr sz="23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16000"/>
                </a:lnSpc>
                <a:tabLst/>
              </a:pPr>
              <a:endParaRPr sz="500" dirty="0">
                <a:latin typeface="Arial"/>
                <a:ea typeface="Arial"/>
                <a:cs typeface="Arial"/>
              </a:endParaRPr>
            </a:p>
            <a:p>
              <a:pPr algn="r" rtl="0" eaLnBrk="0">
                <a:lnSpc>
                  <a:spcPct val="80000"/>
                </a:lnSpc>
                <a:spcBef>
                  <a:spcPts val="4"/>
                </a:spcBef>
                <a:tabLst/>
              </a:pPr>
              <a:r>
                <a:rPr sz="2300" b="1" kern="0" spc="-7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Preventable</a:t>
              </a:r>
              <a:r>
                <a:rPr sz="2300" b="1" kern="0" spc="1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300" b="1" kern="0" spc="-7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Da</a:t>
              </a:r>
              <a:r>
                <a:rPr sz="2300" b="1" kern="0" spc="-8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mage</a:t>
              </a:r>
              <a:endParaRPr sz="23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58" name="textbox 58"/>
          <p:cNvSpPr/>
          <p:nvPr/>
        </p:nvSpPr>
        <p:spPr>
          <a:xfrm>
            <a:off x="11648994" y="12931171"/>
            <a:ext cx="1587045" cy="6248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474"/>
              </a:lnSpc>
              <a:tabLst/>
            </a:pPr>
            <a:endParaRPr sz="100" b="1" dirty="0">
              <a:latin typeface="Arial"/>
              <a:ea typeface="Arial"/>
              <a:cs typeface="Arial"/>
            </a:endParaRPr>
          </a:p>
          <a:p>
            <a:pPr marL="12700" indent="94614" algn="l" rtl="0" eaLnBrk="0">
              <a:lnSpc>
                <a:spcPct val="109000"/>
              </a:lnSpc>
              <a:tabLst/>
            </a:pPr>
            <a:r>
              <a:rPr sz="18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</a:t>
            </a:r>
            <a:r>
              <a:rPr sz="18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18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</a:t>
            </a:r>
            <a:r>
              <a:rPr sz="1800" b="1" kern="0" spc="2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8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due</a:t>
            </a:r>
            <a:r>
              <a:rPr sz="1800" b="1" kern="0" spc="2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8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endParaRPr sz="1800" b="1" dirty="0">
              <a:latin typeface="Arial"/>
              <a:ea typeface="Arial"/>
              <a:cs typeface="Arial"/>
            </a:endParaRPr>
          </a:p>
        </p:txBody>
      </p:sp>
      <p:sp>
        <p:nvSpPr>
          <p:cNvPr id="60" name="textbox 60"/>
          <p:cNvSpPr/>
          <p:nvPr/>
        </p:nvSpPr>
        <p:spPr>
          <a:xfrm>
            <a:off x="13468238" y="12933991"/>
            <a:ext cx="1301114" cy="5702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61"/>
              </a:lnSpc>
              <a:tabLst/>
            </a:pPr>
            <a:endParaRPr sz="100" b="1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tabLst/>
            </a:pPr>
            <a:r>
              <a:rPr sz="18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</a:t>
            </a:r>
            <a:endParaRPr sz="1800" b="1" dirty="0">
              <a:latin typeface="Arial"/>
              <a:ea typeface="Arial"/>
              <a:cs typeface="Arial"/>
            </a:endParaRPr>
          </a:p>
          <a:p>
            <a:pPr marL="101600" algn="l" rtl="0" eaLnBrk="0">
              <a:lnSpc>
                <a:spcPts val="2521"/>
              </a:lnSpc>
              <a:tabLst/>
            </a:pPr>
            <a:r>
              <a:rPr sz="18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flex traces</a:t>
            </a:r>
            <a:endParaRPr sz="1800" b="1" dirty="0">
              <a:latin typeface="Arial"/>
              <a:ea typeface="Arial"/>
              <a:cs typeface="Arial"/>
            </a:endParaRPr>
          </a:p>
        </p:txBody>
      </p:sp>
      <p:sp>
        <p:nvSpPr>
          <p:cNvPr id="62" name="textbox 62"/>
          <p:cNvSpPr/>
          <p:nvPr/>
        </p:nvSpPr>
        <p:spPr>
          <a:xfrm>
            <a:off x="22955319" y="12969050"/>
            <a:ext cx="1248410" cy="4933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193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98450" indent="-285750" algn="l" rtl="0" eaLnBrk="0">
              <a:lnSpc>
                <a:spcPct val="87000"/>
              </a:lnSpc>
              <a:tabLst/>
            </a:pPr>
            <a:r>
              <a:rPr sz="18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</a:t>
            </a:r>
            <a:r>
              <a:rPr sz="18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</a:t>
            </a:r>
            <a:r>
              <a:rPr sz="1800" kern="0" spc="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8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64" name="textbox 64"/>
          <p:cNvSpPr/>
          <p:nvPr/>
        </p:nvSpPr>
        <p:spPr>
          <a:xfrm>
            <a:off x="16643277" y="12943876"/>
            <a:ext cx="1247775" cy="5391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3051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85750" indent="-273050" algn="l" rtl="0" eaLnBrk="0">
              <a:lnSpc>
                <a:spcPct val="95000"/>
              </a:lnSpc>
              <a:tabLst/>
            </a:pPr>
            <a:r>
              <a:rPr sz="1800" b="1" kern="0" spc="-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</a:t>
            </a:r>
            <a:r>
              <a:rPr sz="1800" b="1" kern="0" spc="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8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66" name="textbox 66"/>
          <p:cNvSpPr/>
          <p:nvPr/>
        </p:nvSpPr>
        <p:spPr>
          <a:xfrm>
            <a:off x="18332356" y="12969050"/>
            <a:ext cx="1028064" cy="5505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1365"/>
              </a:lnSpc>
              <a:tabLst/>
            </a:pPr>
            <a:r>
              <a:rPr sz="1800" b="1" kern="0" spc="-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</a:t>
            </a:r>
            <a:r>
              <a:rPr sz="1800" b="1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ectroni</a:t>
            </a:r>
            <a:r>
              <a:rPr sz="1800" b="1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</a:t>
            </a:r>
            <a:endParaRPr sz="1800" dirty="0">
              <a:latin typeface="Arial"/>
              <a:ea typeface="Arial"/>
              <a:cs typeface="Arial"/>
            </a:endParaRPr>
          </a:p>
          <a:p>
            <a:pPr marL="165100" algn="l" rtl="0" eaLnBrk="0">
              <a:lnSpc>
                <a:spcPts val="2766"/>
              </a:lnSpc>
              <a:tabLst/>
            </a:pPr>
            <a:r>
              <a:rPr sz="18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tuning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68" name="textbox 68"/>
          <p:cNvSpPr/>
          <p:nvPr/>
        </p:nvSpPr>
        <p:spPr>
          <a:xfrm>
            <a:off x="15144638" y="12931171"/>
            <a:ext cx="1073785" cy="4991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387"/>
              </a:lnSpc>
              <a:tabLst/>
            </a:pPr>
            <a:r>
              <a:rPr sz="1800" b="1" kern="0" spc="-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</a:t>
            </a:r>
            <a:r>
              <a:rPr sz="1800" b="1" kern="0" spc="-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18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</a:t>
            </a:r>
            <a:endParaRPr sz="1800" dirty="0">
              <a:latin typeface="Arial"/>
              <a:ea typeface="Arial"/>
              <a:cs typeface="Arial"/>
            </a:endParaRPr>
          </a:p>
          <a:p>
            <a:pPr marL="165100" algn="l" rtl="0" eaLnBrk="0">
              <a:lnSpc>
                <a:spcPts val="2341"/>
              </a:lnSpc>
              <a:tabLst/>
            </a:pPr>
            <a:r>
              <a:rPr sz="18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trauma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70" name="textbox 70"/>
          <p:cNvSpPr/>
          <p:nvPr/>
        </p:nvSpPr>
        <p:spPr>
          <a:xfrm>
            <a:off x="19710296" y="12966231"/>
            <a:ext cx="2184400" cy="254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38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3000"/>
              </a:lnSpc>
              <a:tabLst/>
            </a:pPr>
            <a:r>
              <a:rPr sz="18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 trauma</a:t>
            </a:r>
            <a:r>
              <a:rPr sz="1800" b="1" kern="0" spc="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8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Worn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72" name="textbox 72"/>
          <p:cNvSpPr/>
          <p:nvPr/>
        </p:nvSpPr>
        <p:spPr>
          <a:xfrm>
            <a:off x="21943809" y="12969050"/>
            <a:ext cx="715644" cy="2520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77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3000"/>
              </a:lnSpc>
              <a:tabLst/>
            </a:pPr>
            <a:r>
              <a:rPr sz="18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sz="18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71450"/>
            <a:ext cx="24384000" cy="13373100"/>
          </a:xfrm>
          <a:prstGeom prst="rect">
            <a:avLst/>
          </a:prstGeom>
        </p:spPr>
      </p:pic>
      <p:sp>
        <p:nvSpPr>
          <p:cNvPr id="76" name="textbox 76"/>
          <p:cNvSpPr/>
          <p:nvPr/>
        </p:nvSpPr>
        <p:spPr>
          <a:xfrm>
            <a:off x="958758" y="1145185"/>
            <a:ext cx="14382750" cy="64166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58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tabLst/>
            </a:pPr>
            <a:r>
              <a:rPr sz="6100" b="1" kern="0" spc="-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GE 1</a:t>
            </a:r>
            <a:r>
              <a:rPr sz="6100" b="1" kern="0" spc="-7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100" b="1" kern="0" spc="-100" dirty="0">
                <a:solidFill>
                  <a:srgbClr val="34B0DD">
                    <a:alpha val="100000"/>
                  </a:srgbClr>
                </a:solidFill>
                <a:latin typeface="Arial"/>
                <a:ea typeface="Arial"/>
                <a:cs typeface="Arial"/>
              </a:rPr>
              <a:t>.</a:t>
            </a:r>
            <a:r>
              <a:rPr sz="6100" b="1" kern="0" spc="-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5T</a:t>
            </a:r>
            <a:r>
              <a:rPr sz="6100" b="1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100" b="1" kern="0" spc="-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Express</a:t>
            </a:r>
            <a:r>
              <a:rPr sz="6100" b="1" kern="0" spc="9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100" b="1" kern="0" spc="-1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16</a:t>
            </a:r>
            <a:r>
              <a:rPr sz="6100" b="1" kern="0" spc="-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</a:t>
            </a:r>
            <a:r>
              <a:rPr sz="6100" b="1" kern="0" spc="8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100" b="1" kern="0" spc="-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Head</a:t>
            </a:r>
            <a:r>
              <a:rPr sz="6100" b="1" kern="0" spc="8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100" b="1" kern="0" spc="-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Neck</a:t>
            </a:r>
            <a:r>
              <a:rPr sz="6100" b="1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100" b="1" kern="0" spc="-1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Array</a:t>
            </a:r>
            <a:endParaRPr sz="6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spcBef>
                <a:spcPts val="24"/>
              </a:spcBef>
              <a:tabLst/>
            </a:pPr>
            <a:r>
              <a:rPr sz="2600" b="1" kern="0" spc="-10" dirty="0">
                <a:solidFill>
                  <a:srgbClr val="372D7B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        numbers:5746586,5407991,5420021,M50002HL</a:t>
            </a:r>
            <a:endParaRPr sz="26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1000"/>
              </a:lnSpc>
              <a:spcBef>
                <a:spcPts val="1389"/>
              </a:spcBef>
              <a:tabLst/>
            </a:pPr>
            <a:r>
              <a:rPr sz="4600" b="1" kern="0" spc="-50" dirty="0">
                <a:solidFill>
                  <a:srgbClr val="372E86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&gt;125</a:t>
            </a:r>
            <a:r>
              <a:rPr sz="4600" b="1" kern="0" spc="210" dirty="0">
                <a:solidFill>
                  <a:srgbClr val="372E86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600" b="1" kern="0" spc="-50" dirty="0">
                <a:solidFill>
                  <a:srgbClr val="372E86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</a:t>
            </a:r>
            <a:r>
              <a:rPr sz="4600" b="1" kern="0" spc="-60" dirty="0">
                <a:solidFill>
                  <a:srgbClr val="372E86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endParaRPr sz="46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154"/>
              </a:lnSpc>
              <a:spcBef>
                <a:spcPts val="1299"/>
              </a:spcBef>
              <a:tabLst/>
            </a:pPr>
            <a:r>
              <a:rPr sz="5000" b="1" kern="0" spc="-120" dirty="0">
                <a:solidFill>
                  <a:srgbClr val="372E86">
                    <a:alpha val="100000"/>
                  </a:srgbClr>
                </a:solidFill>
                <a:latin typeface="Arial"/>
                <a:ea typeface="Arial"/>
                <a:cs typeface="Arial"/>
              </a:rPr>
              <a:t>Most frequent failures</a:t>
            </a:r>
            <a:endParaRPr sz="50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ct val="81000"/>
              </a:lnSpc>
              <a:spcBef>
                <a:spcPts val="1575"/>
              </a:spcBef>
              <a:tabLst/>
            </a:pPr>
            <a:r>
              <a:rPr sz="3900" kern="0" spc="-180" dirty="0">
                <a:solidFill>
                  <a:srgbClr val="3B3465">
                    <a:alpha val="100000"/>
                  </a:srgbClr>
                </a:solidFill>
                <a:latin typeface="Arial"/>
                <a:ea typeface="Arial"/>
                <a:cs typeface="Arial"/>
              </a:rPr>
              <a:t>1.</a:t>
            </a:r>
            <a:r>
              <a:rPr sz="3900" kern="0" spc="100" dirty="0">
                <a:solidFill>
                  <a:srgbClr val="3B3465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kern="0" spc="-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Damaged</a:t>
            </a:r>
            <a:r>
              <a:rPr sz="3900" kern="0" spc="2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1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interco</a:t>
            </a:r>
            <a:r>
              <a:rPr sz="3900" kern="0" spc="-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nnects</a:t>
            </a:r>
            <a:endParaRPr sz="3900" dirty="0">
              <a:latin typeface="Arial"/>
              <a:ea typeface="Arial"/>
              <a:cs typeface="Arial"/>
            </a:endParaRPr>
          </a:p>
          <a:p>
            <a:pPr marL="1231264" indent="-920114" algn="l" rtl="0" eaLnBrk="0">
              <a:lnSpc>
                <a:spcPct val="96000"/>
              </a:lnSpc>
              <a:spcBef>
                <a:spcPts val="2315"/>
              </a:spcBef>
              <a:tabLst/>
            </a:pPr>
            <a:r>
              <a:rPr sz="3900" kern="0" spc="-160" dirty="0">
                <a:solidFill>
                  <a:srgbClr val="3B3465">
                    <a:alpha val="100000"/>
                  </a:srgbClr>
                </a:solidFill>
                <a:latin typeface="Arial"/>
                <a:ea typeface="Arial"/>
                <a:cs typeface="Arial"/>
              </a:rPr>
              <a:t>2.</a:t>
            </a:r>
            <a:r>
              <a:rPr sz="3900" kern="0" spc="120" dirty="0">
                <a:solidFill>
                  <a:srgbClr val="3B3465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solder connections and</a:t>
            </a:r>
            <a:r>
              <a:rPr sz="3900" kern="0" spc="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r>
              <a:rPr sz="39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          </a:t>
            </a:r>
            <a:r>
              <a:rPr sz="3900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 to electrical componen</a:t>
            </a:r>
            <a:r>
              <a:rPr sz="3900" kern="0" spc="-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ts</a:t>
            </a:r>
            <a:endParaRPr sz="3900" dirty="0">
              <a:latin typeface="Arial"/>
              <a:ea typeface="Arial"/>
              <a:cs typeface="Arial"/>
            </a:endParaRPr>
          </a:p>
          <a:p>
            <a:pPr marL="311150" algn="l" rtl="0" eaLnBrk="0">
              <a:lnSpc>
                <a:spcPts val="5315"/>
              </a:lnSpc>
              <a:spcBef>
                <a:spcPts val="1161"/>
              </a:spcBef>
              <a:tabLst/>
            </a:pPr>
            <a:r>
              <a:rPr sz="39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3.</a:t>
            </a:r>
            <a:r>
              <a:rPr sz="3900" kern="0" spc="1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Random</a:t>
            </a:r>
            <a:r>
              <a:rPr sz="3900" kern="0" spc="4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</a:t>
            </a:r>
            <a:r>
              <a:rPr sz="39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failures</a:t>
            </a:r>
            <a:endParaRPr sz="3900" dirty="0">
              <a:latin typeface="Arial"/>
              <a:ea typeface="Arial"/>
              <a:cs typeface="Arial"/>
            </a:endParaRPr>
          </a:p>
        </p:txBody>
      </p:sp>
      <p:pic>
        <p:nvPicPr>
          <p:cNvPr id="78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6516258" y="171450"/>
            <a:ext cx="7855060" cy="5905560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295521" y="8274077"/>
            <a:ext cx="7499299" cy="5213369"/>
          </a:xfrm>
          <a:prstGeom prst="rect">
            <a:avLst/>
          </a:prstGeom>
        </p:spPr>
      </p:pic>
      <p:sp>
        <p:nvSpPr>
          <p:cNvPr id="82" name="textbox 82"/>
          <p:cNvSpPr/>
          <p:nvPr/>
        </p:nvSpPr>
        <p:spPr>
          <a:xfrm>
            <a:off x="19125406" y="10880762"/>
            <a:ext cx="4838065" cy="5321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204"/>
              </a:lnSpc>
              <a:tabLst/>
            </a:pPr>
            <a:endParaRPr sz="100" b="1" dirty="0">
              <a:latin typeface="Arial"/>
              <a:ea typeface="Arial"/>
              <a:cs typeface="Arial"/>
            </a:endParaRPr>
          </a:p>
        </p:txBody>
      </p:sp>
      <p:sp>
        <p:nvSpPr>
          <p:cNvPr id="84" name="textbox 84"/>
          <p:cNvSpPr/>
          <p:nvPr/>
        </p:nvSpPr>
        <p:spPr>
          <a:xfrm>
            <a:off x="8191540" y="12865215"/>
            <a:ext cx="2838450" cy="8235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564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7000"/>
              </a:lnSpc>
              <a:tabLst/>
            </a:pPr>
            <a:r>
              <a:rPr sz="2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Preventable</a:t>
            </a:r>
            <a:r>
              <a:rPr sz="2300" kern="0" spc="5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3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 </a:t>
            </a:r>
            <a:r>
              <a:rPr sz="26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53%</a:t>
            </a:r>
            <a:endParaRPr sz="2600" dirty="0">
              <a:latin typeface="Arial"/>
              <a:ea typeface="Arial"/>
              <a:cs typeface="Arial"/>
            </a:endParaRPr>
          </a:p>
        </p:txBody>
      </p:sp>
      <p:sp>
        <p:nvSpPr>
          <p:cNvPr id="86" name="textbox 86"/>
          <p:cNvSpPr/>
          <p:nvPr/>
        </p:nvSpPr>
        <p:spPr>
          <a:xfrm>
            <a:off x="17195818" y="13096906"/>
            <a:ext cx="1589405" cy="4165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ctr" rtl="0" eaLnBrk="0">
              <a:lnSpc>
                <a:spcPts val="1125"/>
              </a:lnSpc>
              <a:tabLst/>
            </a:pPr>
            <a:r>
              <a:rPr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</a:t>
            </a:r>
            <a:r>
              <a:rPr sz="1500" b="1" kern="0" spc="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flex</a:t>
            </a:r>
            <a:endParaRPr sz="1500" dirty="0">
              <a:latin typeface="Arial"/>
              <a:ea typeface="Arial"/>
              <a:cs typeface="Arial"/>
            </a:endParaRPr>
          </a:p>
          <a:p>
            <a:pPr marL="513715" algn="l" rtl="0" eaLnBrk="0">
              <a:lnSpc>
                <a:spcPts val="1950"/>
              </a:lnSpc>
              <a:tabLst/>
            </a:pPr>
            <a:r>
              <a:rPr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traces</a:t>
            </a:r>
            <a:endParaRPr sz="1500" dirty="0">
              <a:latin typeface="Arial"/>
              <a:ea typeface="Arial"/>
              <a:cs typeface="Arial"/>
            </a:endParaRPr>
          </a:p>
        </p:txBody>
      </p:sp>
      <p:sp>
        <p:nvSpPr>
          <p:cNvPr id="88" name="textbox 88"/>
          <p:cNvSpPr/>
          <p:nvPr/>
        </p:nvSpPr>
        <p:spPr>
          <a:xfrm>
            <a:off x="13557240" y="13080272"/>
            <a:ext cx="1302385" cy="469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266"/>
              </a:lnSpc>
              <a:tabLst/>
            </a:pPr>
            <a:endParaRPr sz="100" b="1" dirty="0">
              <a:latin typeface="Arial"/>
              <a:ea typeface="Arial"/>
              <a:cs typeface="Arial"/>
            </a:endParaRPr>
          </a:p>
          <a:p>
            <a:pPr marL="107950" algn="l" rtl="0" eaLnBrk="0">
              <a:lnSpc>
                <a:spcPct val="82000"/>
              </a:lnSpc>
              <a:tabLst/>
            </a:pPr>
            <a:r>
              <a:rPr sz="15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</a:t>
            </a:r>
            <a:endParaRPr sz="1500" b="1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400" b="1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3"/>
              </a:spcBef>
              <a:tabLst/>
            </a:pPr>
            <a:r>
              <a:rPr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</a:t>
            </a:r>
            <a:r>
              <a:rPr sz="1500" b="1" kern="0" spc="3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due</a:t>
            </a:r>
            <a:r>
              <a:rPr sz="1500" b="1" kern="0" spc="3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endParaRPr sz="1500" b="1" dirty="0">
              <a:latin typeface="Arial"/>
              <a:ea typeface="Arial"/>
              <a:cs typeface="Arial"/>
            </a:endParaRPr>
          </a:p>
        </p:txBody>
      </p:sp>
      <p:sp>
        <p:nvSpPr>
          <p:cNvPr id="90" name="textbox 90"/>
          <p:cNvSpPr/>
          <p:nvPr/>
        </p:nvSpPr>
        <p:spPr>
          <a:xfrm>
            <a:off x="15532098" y="13080654"/>
            <a:ext cx="1073785" cy="4692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609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66700" indent="-254000" algn="l" rtl="0" eaLnBrk="0">
              <a:lnSpc>
                <a:spcPct val="99000"/>
              </a:lnSpc>
              <a:tabLst/>
            </a:pPr>
            <a:r>
              <a:rPr sz="15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</a:t>
            </a:r>
            <a:r>
              <a:rPr sz="1500" b="1" kern="0" spc="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</a:t>
            </a:r>
            <a:endParaRPr sz="1500" dirty="0">
              <a:latin typeface="Arial"/>
              <a:ea typeface="Arial"/>
              <a:cs typeface="Arial"/>
            </a:endParaRPr>
          </a:p>
        </p:txBody>
      </p:sp>
      <p:sp>
        <p:nvSpPr>
          <p:cNvPr id="27" name="textbox 86"/>
          <p:cNvSpPr/>
          <p:nvPr/>
        </p:nvSpPr>
        <p:spPr>
          <a:xfrm>
            <a:off x="19125406" y="13068732"/>
            <a:ext cx="1589405" cy="4165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eaLnBrk="0">
              <a:lnSpc>
                <a:spcPct val="83341"/>
              </a:lnSpc>
            </a:pPr>
            <a:r>
              <a:rPr lang="en-US" altLang="zh-CN" sz="1500" b="1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Worn    wiri</a:t>
            </a:r>
            <a:r>
              <a:rPr lang="en-US" altLang="zh-CN"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ng</a:t>
            </a:r>
            <a:endParaRPr sz="1500" dirty="0">
              <a:latin typeface="Arial"/>
              <a:ea typeface="Arial"/>
              <a:cs typeface="Arial"/>
            </a:endParaRPr>
          </a:p>
        </p:txBody>
      </p:sp>
      <p:sp>
        <p:nvSpPr>
          <p:cNvPr id="28" name="textbox 86"/>
          <p:cNvSpPr/>
          <p:nvPr/>
        </p:nvSpPr>
        <p:spPr>
          <a:xfrm>
            <a:off x="20960000" y="12991842"/>
            <a:ext cx="1589405" cy="4165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eaLnBrk="0">
              <a:lnSpc>
                <a:spcPct val="83341"/>
              </a:lnSpc>
            </a:pPr>
            <a:r>
              <a:rPr lang="en-US" altLang="zh-CN"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Electronic</a:t>
            </a:r>
            <a:r>
              <a:rPr lang="en-US" altLang="zh-CN" sz="1500" b="1" kern="0" spc="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lang="en-US" altLang="zh-CN"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tuning</a:t>
            </a:r>
            <a:endParaRPr sz="1500" dirty="0">
              <a:latin typeface="Arial"/>
              <a:ea typeface="Arial"/>
              <a:cs typeface="Arial"/>
            </a:endParaRPr>
          </a:p>
        </p:txBody>
      </p:sp>
      <p:sp>
        <p:nvSpPr>
          <p:cNvPr id="29" name="textbox 86"/>
          <p:cNvSpPr/>
          <p:nvPr/>
        </p:nvSpPr>
        <p:spPr>
          <a:xfrm>
            <a:off x="23200230" y="13068731"/>
            <a:ext cx="1589405" cy="4165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eaLnBrk="0">
              <a:lnSpc>
                <a:spcPct val="83341"/>
              </a:lnSpc>
            </a:pPr>
            <a:r>
              <a:rPr lang="en-US" altLang="zh-CN"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</a:t>
            </a:r>
            <a:r>
              <a:rPr lang="en-US" altLang="zh-CN" sz="15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lang="en-US" altLang="zh-CN" sz="1500" b="1" dirty="0">
              <a:latin typeface="Arial"/>
              <a:ea typeface="Arial"/>
              <a:cs typeface="Arial"/>
            </a:endParaRPr>
          </a:p>
          <a:p>
            <a:pPr algn="ctr" rtl="0" eaLnBrk="0">
              <a:lnSpc>
                <a:spcPct val="83341"/>
              </a:lnSpc>
              <a:tabLst/>
            </a:pPr>
            <a:endParaRPr sz="15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209550"/>
            <a:ext cx="24384000" cy="13296900"/>
          </a:xfrm>
          <a:prstGeom prst="rect">
            <a:avLst/>
          </a:prstGeom>
        </p:spPr>
      </p:pic>
      <p:sp>
        <p:nvSpPr>
          <p:cNvPr id="94" name="textbox 94"/>
          <p:cNvSpPr/>
          <p:nvPr/>
        </p:nvSpPr>
        <p:spPr>
          <a:xfrm>
            <a:off x="939739" y="1145157"/>
            <a:ext cx="14420850" cy="63868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677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9000"/>
              </a:lnSpc>
              <a:tabLst/>
            </a:pPr>
            <a:r>
              <a:rPr sz="6100" b="1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GE 1</a:t>
            </a:r>
            <a:r>
              <a:rPr sz="6100" b="1" kern="0" spc="-70" dirty="0">
                <a:solidFill>
                  <a:srgbClr val="1EAADD">
                    <a:alpha val="100000"/>
                  </a:srgbClr>
                </a:solidFill>
                <a:latin typeface="Arial"/>
                <a:ea typeface="Arial"/>
                <a:cs typeface="Arial"/>
              </a:rPr>
              <a:t>.</a:t>
            </a:r>
            <a:r>
              <a:rPr sz="6100" b="1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5T</a:t>
            </a:r>
            <a:r>
              <a:rPr sz="6100" b="1" kern="0" spc="90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100" b="1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Express</a:t>
            </a:r>
            <a:r>
              <a:rPr sz="6100" b="1" kern="0" spc="9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100" b="1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16E</a:t>
            </a:r>
            <a:r>
              <a:rPr sz="6100" b="1" kern="0" spc="9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100" b="1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Head</a:t>
            </a:r>
            <a:r>
              <a:rPr sz="6100" b="1" kern="0" spc="9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100" b="1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Neck</a:t>
            </a:r>
            <a:r>
              <a:rPr sz="6100" b="1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6100" b="1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Array</a:t>
            </a:r>
            <a:endParaRPr sz="6100" dirty="0">
              <a:latin typeface="Arial"/>
              <a:ea typeface="Arial"/>
              <a:cs typeface="Arial"/>
            </a:endParaRPr>
          </a:p>
          <a:p>
            <a:pPr marL="31115" algn="l" rtl="0" eaLnBrk="0">
              <a:lnSpc>
                <a:spcPct val="79000"/>
              </a:lnSpc>
              <a:spcBef>
                <a:spcPts val="23"/>
              </a:spcBef>
              <a:tabLst/>
            </a:pPr>
            <a:r>
              <a:rPr sz="2600" kern="0" spc="-10" dirty="0">
                <a:solidFill>
                  <a:srgbClr val="392F78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          numbers:5746586,5407991,5420021,M5000</a:t>
            </a:r>
            <a:r>
              <a:rPr sz="2600" kern="0" spc="-20" dirty="0">
                <a:solidFill>
                  <a:srgbClr val="392F78">
                    <a:alpha val="100000"/>
                  </a:srgbClr>
                </a:solidFill>
                <a:latin typeface="Arial"/>
                <a:ea typeface="Arial"/>
                <a:cs typeface="Arial"/>
              </a:rPr>
              <a:t>2HL</a:t>
            </a:r>
            <a:endParaRPr sz="26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31115" algn="l" rtl="0" eaLnBrk="0">
              <a:lnSpc>
                <a:spcPct val="81000"/>
              </a:lnSpc>
              <a:spcBef>
                <a:spcPts val="1391"/>
              </a:spcBef>
              <a:tabLst/>
            </a:pPr>
            <a:r>
              <a:rPr sz="4600" kern="0" spc="-80" dirty="0">
                <a:solidFill>
                  <a:srgbClr val="332A88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 </a:t>
            </a:r>
            <a:r>
              <a:rPr sz="4600" b="1" kern="0" spc="-80" dirty="0">
                <a:solidFill>
                  <a:srgbClr val="332A88">
                    <a:alpha val="100000"/>
                  </a:srgbClr>
                </a:solidFill>
                <a:latin typeface="Arial"/>
                <a:ea typeface="Arial"/>
                <a:cs typeface="Arial"/>
              </a:rPr>
              <a:t>125</a:t>
            </a:r>
            <a:r>
              <a:rPr sz="4600" b="1" kern="0" spc="780" dirty="0">
                <a:solidFill>
                  <a:srgbClr val="332A88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4600" b="1" kern="0" spc="-80" dirty="0">
                <a:solidFill>
                  <a:srgbClr val="332A88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Repairs</a:t>
            </a:r>
            <a:endParaRPr sz="4600" dirty="0">
              <a:latin typeface="Arial"/>
              <a:ea typeface="Arial"/>
              <a:cs typeface="Arial"/>
            </a:endParaRPr>
          </a:p>
          <a:p>
            <a:pPr marL="50800" algn="l" rtl="0" eaLnBrk="0">
              <a:lnSpc>
                <a:spcPts val="7298"/>
              </a:lnSpc>
              <a:spcBef>
                <a:spcPts val="1173"/>
              </a:spcBef>
              <a:tabLst/>
            </a:pPr>
            <a:r>
              <a:rPr sz="5100" b="1" kern="0" spc="-160" dirty="0">
                <a:solidFill>
                  <a:srgbClr val="332A88">
                    <a:alpha val="100000"/>
                  </a:srgbClr>
                </a:solidFill>
                <a:latin typeface="Arial"/>
                <a:ea typeface="Arial"/>
                <a:cs typeface="Arial"/>
              </a:rPr>
              <a:t>Most frequent failure</a:t>
            </a:r>
            <a:r>
              <a:rPr sz="5100" b="1" kern="0" spc="-170" dirty="0">
                <a:solidFill>
                  <a:srgbClr val="332A88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endParaRPr sz="5100" dirty="0">
              <a:latin typeface="Arial"/>
              <a:ea typeface="Arial"/>
              <a:cs typeface="Arial"/>
            </a:endParaRPr>
          </a:p>
          <a:p>
            <a:pPr marL="329565" algn="l" rtl="0" eaLnBrk="0">
              <a:lnSpc>
                <a:spcPts val="5383"/>
              </a:lnSpc>
              <a:spcBef>
                <a:spcPts val="252"/>
              </a:spcBef>
              <a:tabLst/>
            </a:pPr>
            <a:r>
              <a:rPr sz="39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</a:t>
            </a:r>
            <a:r>
              <a:rPr sz="3900" kern="0" spc="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Damaged</a:t>
            </a:r>
            <a:r>
              <a:rPr sz="3900" kern="0" spc="2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interconnec</a:t>
            </a:r>
            <a:r>
              <a:rPr sz="3900" kern="0" spc="-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ts</a:t>
            </a:r>
            <a:endParaRPr sz="3900" dirty="0">
              <a:latin typeface="Arial"/>
              <a:ea typeface="Arial"/>
              <a:cs typeface="Arial"/>
            </a:endParaRPr>
          </a:p>
          <a:p>
            <a:pPr marL="1237614" indent="-908050" algn="l" rtl="0" eaLnBrk="0">
              <a:lnSpc>
                <a:spcPct val="95000"/>
              </a:lnSpc>
              <a:spcBef>
                <a:spcPts val="2020"/>
              </a:spcBef>
              <a:tabLst/>
            </a:pPr>
            <a:r>
              <a:rPr sz="3900" kern="0" spc="-160" dirty="0">
                <a:solidFill>
                  <a:srgbClr val="352E65">
                    <a:alpha val="100000"/>
                  </a:srgbClr>
                </a:solidFill>
                <a:latin typeface="Arial"/>
                <a:ea typeface="Arial"/>
                <a:cs typeface="Arial"/>
              </a:rPr>
              <a:t>2.</a:t>
            </a:r>
            <a:r>
              <a:rPr sz="3900" kern="0" spc="140" dirty="0">
                <a:solidFill>
                  <a:srgbClr val="352E65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solder connections and</a:t>
            </a:r>
            <a:r>
              <a:rPr sz="3900" b="1" kern="0" spc="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r>
              <a:rPr sz="39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               </a:t>
            </a:r>
            <a:r>
              <a:rPr sz="3900" b="1" kern="0" spc="-1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damage to ele</a:t>
            </a:r>
            <a:r>
              <a:rPr sz="3900" b="1" kern="0" spc="-1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ctrical components</a:t>
            </a:r>
            <a:endParaRPr sz="3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329565" algn="l" rtl="0" eaLnBrk="0">
              <a:lnSpc>
                <a:spcPts val="5383"/>
              </a:lnSpc>
              <a:spcBef>
                <a:spcPts val="7"/>
              </a:spcBef>
              <a:tabLst/>
            </a:pPr>
            <a:r>
              <a:rPr sz="3900" kern="0" spc="-160" dirty="0">
                <a:solidFill>
                  <a:srgbClr val="352E65">
                    <a:alpha val="100000"/>
                  </a:srgbClr>
                </a:solidFill>
                <a:latin typeface="Arial"/>
                <a:ea typeface="Arial"/>
                <a:cs typeface="Arial"/>
              </a:rPr>
              <a:t>3.</a:t>
            </a:r>
            <a:r>
              <a:rPr sz="3900" kern="0" spc="140" dirty="0">
                <a:solidFill>
                  <a:srgbClr val="352E65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Random </a:t>
            </a:r>
            <a:r>
              <a:rPr sz="39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 failures</a:t>
            </a:r>
            <a:endParaRPr sz="3900" dirty="0">
              <a:latin typeface="Arial"/>
              <a:ea typeface="Arial"/>
              <a:cs typeface="Arial"/>
            </a:endParaRPr>
          </a:p>
        </p:txBody>
      </p:sp>
      <p:pic>
        <p:nvPicPr>
          <p:cNvPr id="96" name="picture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6452860" y="209550"/>
            <a:ext cx="7924800" cy="5835610"/>
          </a:xfrm>
          <a:prstGeom prst="rect">
            <a:avLst/>
          </a:prstGeom>
        </p:spPr>
      </p:pic>
      <p:pic>
        <p:nvPicPr>
          <p:cNvPr id="98" name="picture 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295521" y="8235957"/>
            <a:ext cx="7575377" cy="5270492"/>
          </a:xfrm>
          <a:prstGeom prst="rect">
            <a:avLst/>
          </a:prstGeom>
        </p:spPr>
      </p:pic>
      <p:sp>
        <p:nvSpPr>
          <p:cNvPr id="100" name="textbox 100"/>
          <p:cNvSpPr/>
          <p:nvPr/>
        </p:nvSpPr>
        <p:spPr>
          <a:xfrm>
            <a:off x="8191541" y="12915579"/>
            <a:ext cx="2875914" cy="3079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11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0000"/>
              </a:lnSpc>
              <a:tabLst/>
            </a:pPr>
            <a:r>
              <a:rPr sz="23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Preventable</a:t>
            </a:r>
            <a:r>
              <a:rPr sz="2300" b="1" kern="0" spc="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23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Dama</a:t>
            </a:r>
            <a:r>
              <a:rPr sz="2300" b="1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ge</a:t>
            </a:r>
            <a:endParaRPr sz="2300" dirty="0">
              <a:latin typeface="Arial"/>
              <a:ea typeface="Arial"/>
              <a:cs typeface="Arial"/>
            </a:endParaRPr>
          </a:p>
        </p:txBody>
      </p:sp>
      <p:sp>
        <p:nvSpPr>
          <p:cNvPr id="102" name="textbox 102"/>
          <p:cNvSpPr/>
          <p:nvPr/>
        </p:nvSpPr>
        <p:spPr>
          <a:xfrm>
            <a:off x="20981641" y="12915579"/>
            <a:ext cx="1750919" cy="189448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83341"/>
              </a:lnSpc>
              <a:tabLst/>
            </a:pPr>
            <a:endParaRPr sz="100" b="1" dirty="0">
              <a:latin typeface="Arial"/>
              <a:ea typeface="Arial"/>
              <a:cs typeface="Arial"/>
            </a:endParaRPr>
          </a:p>
          <a:p>
            <a:pPr marL="12700" algn="ctr" rtl="0" eaLnBrk="0">
              <a:lnSpc>
                <a:spcPts val="2112"/>
              </a:lnSpc>
              <a:tabLst/>
            </a:pPr>
            <a:r>
              <a:rPr sz="1500" b="1" kern="0" spc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Electronic</a:t>
            </a:r>
            <a:r>
              <a:rPr sz="1500" b="1" kern="0" spc="10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1500" b="1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tuning</a:t>
            </a:r>
            <a:endParaRPr sz="1500" b="1" dirty="0">
              <a:latin typeface="Arial"/>
              <a:ea typeface="Arial"/>
              <a:cs typeface="Arial"/>
            </a:endParaRPr>
          </a:p>
        </p:txBody>
      </p:sp>
      <p:sp>
        <p:nvSpPr>
          <p:cNvPr id="104" name="textbox 104"/>
          <p:cNvSpPr/>
          <p:nvPr/>
        </p:nvSpPr>
        <p:spPr>
          <a:xfrm>
            <a:off x="17189482" y="13047597"/>
            <a:ext cx="1608455" cy="4273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162"/>
              </a:lnSpc>
              <a:tabLst/>
            </a:pPr>
            <a:r>
              <a:rPr sz="15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</a:t>
            </a:r>
            <a:r>
              <a:rPr sz="1500" b="1" kern="0" spc="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15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flex</a:t>
            </a:r>
            <a:endParaRPr sz="1500" dirty="0">
              <a:latin typeface="Arial"/>
              <a:ea typeface="Arial"/>
              <a:cs typeface="Arial"/>
            </a:endParaRPr>
          </a:p>
          <a:p>
            <a:pPr marL="513715" algn="l" rtl="0" eaLnBrk="0">
              <a:lnSpc>
                <a:spcPts val="2000"/>
              </a:lnSpc>
              <a:tabLst/>
            </a:pPr>
            <a:r>
              <a:rPr sz="15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traces</a:t>
            </a:r>
            <a:endParaRPr sz="1500" dirty="0">
              <a:latin typeface="Arial"/>
              <a:ea typeface="Arial"/>
              <a:cs typeface="Arial"/>
            </a:endParaRPr>
          </a:p>
        </p:txBody>
      </p:sp>
      <p:sp>
        <p:nvSpPr>
          <p:cNvPr id="106" name="textbox 106"/>
          <p:cNvSpPr/>
          <p:nvPr/>
        </p:nvSpPr>
        <p:spPr>
          <a:xfrm>
            <a:off x="13563579" y="13049341"/>
            <a:ext cx="1296035" cy="4629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55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95250" algn="l" rtl="0" eaLnBrk="0">
              <a:lnSpc>
                <a:spcPct val="84000"/>
              </a:lnSpc>
              <a:tabLst/>
            </a:pPr>
            <a:r>
              <a:rPr sz="15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</a:t>
            </a:r>
            <a:endParaRPr sz="1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4000"/>
              </a:lnSpc>
              <a:spcBef>
                <a:spcPts val="417"/>
              </a:spcBef>
              <a:tabLst/>
            </a:pPr>
            <a:r>
              <a:rPr sz="15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</a:t>
            </a:r>
            <a:r>
              <a:rPr sz="1500" b="1" kern="0" spc="25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5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due</a:t>
            </a:r>
            <a:r>
              <a:rPr sz="1500" b="1" kern="0" spc="1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5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endParaRPr sz="1500" dirty="0">
              <a:latin typeface="Arial"/>
              <a:ea typeface="Arial"/>
              <a:cs typeface="Arial"/>
            </a:endParaRPr>
          </a:p>
        </p:txBody>
      </p:sp>
      <p:sp>
        <p:nvSpPr>
          <p:cNvPr id="108" name="textbox 108"/>
          <p:cNvSpPr/>
          <p:nvPr/>
        </p:nvSpPr>
        <p:spPr>
          <a:xfrm>
            <a:off x="15525757" y="13049341"/>
            <a:ext cx="1108710" cy="4629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70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60350" indent="-247650" algn="l" rtl="0" eaLnBrk="0">
              <a:lnSpc>
                <a:spcPct val="98000"/>
              </a:lnSpc>
              <a:tabLst/>
            </a:pPr>
            <a:r>
              <a:rPr sz="15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</a:t>
            </a:r>
            <a:r>
              <a:rPr sz="1500" b="1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5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failure</a:t>
            </a:r>
            <a:endParaRPr sz="1500" dirty="0">
              <a:latin typeface="Arial"/>
              <a:ea typeface="Arial"/>
              <a:cs typeface="Arial"/>
            </a:endParaRPr>
          </a:p>
        </p:txBody>
      </p:sp>
      <p:sp>
        <p:nvSpPr>
          <p:cNvPr id="110" name="textbox 110"/>
          <p:cNvSpPr/>
          <p:nvPr/>
        </p:nvSpPr>
        <p:spPr>
          <a:xfrm>
            <a:off x="23056758" y="12968338"/>
            <a:ext cx="1320902" cy="4343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10259"/>
              </a:lnSpc>
              <a:tabLst/>
            </a:pPr>
            <a:endParaRPr sz="1600" dirty="0">
              <a:latin typeface="Arial"/>
              <a:ea typeface="Arial"/>
              <a:cs typeface="Arial"/>
            </a:endParaRPr>
          </a:p>
          <a:p>
            <a:pPr marL="279400" indent="-266700" algn="ctr" rtl="0" eaLnBrk="0">
              <a:lnSpc>
                <a:spcPct val="102000"/>
              </a:lnSpc>
              <a:tabLst/>
            </a:pPr>
            <a:r>
              <a:rPr sz="1600" b="1" kern="0" spc="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</a:t>
            </a:r>
            <a:r>
              <a:rPr sz="1600" b="1" kern="0" spc="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kern="0" spc="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sz="1600" dirty="0">
              <a:latin typeface="Arial"/>
              <a:ea typeface="Arial"/>
              <a:cs typeface="Arial"/>
            </a:endParaRPr>
          </a:p>
        </p:txBody>
      </p:sp>
      <p:sp>
        <p:nvSpPr>
          <p:cNvPr id="112" name="textbox 112"/>
          <p:cNvSpPr/>
          <p:nvPr/>
        </p:nvSpPr>
        <p:spPr>
          <a:xfrm>
            <a:off x="19399340" y="12805625"/>
            <a:ext cx="1137103" cy="1616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77032"/>
              </a:lnSpc>
              <a:tabLst/>
            </a:pPr>
            <a:endParaRPr sz="1600" b="1" dirty="0">
              <a:latin typeface="Arial"/>
              <a:ea typeface="Arial"/>
              <a:cs typeface="Arial"/>
            </a:endParaRPr>
          </a:p>
          <a:p>
            <a:pPr marL="12700" algn="ctr" eaLnBrk="0">
              <a:lnSpc>
                <a:spcPct val="83000"/>
              </a:lnSpc>
            </a:pPr>
            <a:r>
              <a:rPr sz="1600" b="1" kern="0" spc="2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Worn</a:t>
            </a:r>
            <a:r>
              <a:rPr lang="en-US" sz="1600" b="1" kern="0" spc="2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600" b="1" kern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sz="1600" b="1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18636" y="342900"/>
            <a:ext cx="24384000" cy="13373100"/>
          </a:xfrm>
          <a:prstGeom prst="rect">
            <a:avLst/>
          </a:prstGeom>
        </p:spPr>
      </p:pic>
      <p:sp>
        <p:nvSpPr>
          <p:cNvPr id="116" name="textbox 116"/>
          <p:cNvSpPr/>
          <p:nvPr/>
        </p:nvSpPr>
        <p:spPr>
          <a:xfrm>
            <a:off x="971438" y="1170718"/>
            <a:ext cx="12252959" cy="63950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73000"/>
              </a:lnSpc>
              <a:tabLst/>
            </a:pPr>
            <a:r>
              <a:rPr sz="65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Toshiba 1.5T Shou</a:t>
            </a:r>
            <a:r>
              <a:rPr sz="6500" b="1" kern="0" spc="-1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lder Atlas Coil</a:t>
            </a:r>
            <a:endParaRPr sz="6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6"/>
              </a:spcBef>
              <a:tabLst/>
            </a:pPr>
            <a:r>
              <a:rPr sz="2600" b="1" kern="0" spc="0" dirty="0">
                <a:solidFill>
                  <a:srgbClr val="2A2F7B">
                    <a:alpha val="100000"/>
                  </a:srgbClr>
                </a:solidFill>
                <a:latin typeface="Arial"/>
                <a:ea typeface="Arial"/>
                <a:cs typeface="Arial"/>
              </a:rPr>
              <a:t>Part</a:t>
            </a:r>
            <a:r>
              <a:rPr sz="2600" b="1" kern="0" spc="40" dirty="0">
                <a:solidFill>
                  <a:srgbClr val="2A2F7B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2600" b="1" kern="0" spc="0" dirty="0">
                <a:solidFill>
                  <a:srgbClr val="2A2F7B">
                    <a:alpha val="100000"/>
                  </a:srgbClr>
                </a:solidFill>
                <a:latin typeface="Arial"/>
                <a:ea typeface="Arial"/>
                <a:cs typeface="Arial"/>
              </a:rPr>
              <a:t>numbers</a:t>
            </a:r>
            <a:r>
              <a:rPr sz="2600" b="1" kern="0" spc="40" dirty="0">
                <a:solidFill>
                  <a:srgbClr val="2A2F7B">
                    <a:alpha val="100000"/>
                  </a:srgbClr>
                </a:solidFill>
                <a:latin typeface="Arial"/>
                <a:ea typeface="Arial"/>
                <a:cs typeface="Arial"/>
              </a:rPr>
              <a:t>:</a:t>
            </a:r>
            <a:r>
              <a:rPr sz="2600" b="1" kern="0" spc="0" dirty="0">
                <a:solidFill>
                  <a:srgbClr val="2A2F7B">
                    <a:alpha val="100000"/>
                  </a:srgbClr>
                </a:solidFill>
                <a:latin typeface="Arial"/>
                <a:ea typeface="Arial"/>
                <a:cs typeface="Arial"/>
              </a:rPr>
              <a:t>MJAJ</a:t>
            </a:r>
            <a:r>
              <a:rPr sz="2600" b="1" kern="0" spc="40" dirty="0">
                <a:solidFill>
                  <a:srgbClr val="2A2F7B">
                    <a:alpha val="100000"/>
                  </a:srgbClr>
                </a:solidFill>
                <a:latin typeface="Arial"/>
                <a:ea typeface="Arial"/>
                <a:cs typeface="Arial"/>
              </a:rPr>
              <a:t>-177A,5</a:t>
            </a:r>
            <a:r>
              <a:rPr sz="2600" b="1" kern="0" spc="30" dirty="0">
                <a:solidFill>
                  <a:srgbClr val="2A2F7B">
                    <a:alpha val="100000"/>
                  </a:srgbClr>
                </a:solidFill>
                <a:latin typeface="Arial"/>
                <a:ea typeface="Arial"/>
                <a:cs typeface="Arial"/>
              </a:rPr>
              <a:t>464955</a:t>
            </a:r>
            <a:endParaRPr sz="26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2000"/>
              </a:lnSpc>
              <a:spcBef>
                <a:spcPts val="1357"/>
              </a:spcBef>
              <a:tabLst/>
            </a:pPr>
            <a:r>
              <a:rPr sz="4500" b="1" kern="0" spc="-30" dirty="0">
                <a:solidFill>
                  <a:srgbClr val="352C85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&gt;90</a:t>
            </a:r>
            <a:r>
              <a:rPr sz="4500" b="1" kern="0" spc="110" dirty="0">
                <a:solidFill>
                  <a:srgbClr val="352C85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4500" b="1" kern="0" spc="-30" dirty="0">
                <a:solidFill>
                  <a:srgbClr val="352C85">
                    <a:alpha val="100000"/>
                  </a:srgbClr>
                </a:solidFill>
                <a:latin typeface="Arial"/>
                <a:ea typeface="Arial"/>
                <a:cs typeface="Arial"/>
              </a:rPr>
              <a:t>Repairs</a:t>
            </a:r>
            <a:endParaRPr sz="4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154"/>
              </a:lnSpc>
              <a:spcBef>
                <a:spcPts val="1252"/>
              </a:spcBef>
              <a:tabLst/>
            </a:pPr>
            <a:r>
              <a:rPr sz="5000" b="1" kern="0" spc="-120" dirty="0">
                <a:solidFill>
                  <a:srgbClr val="352C85">
                    <a:alpha val="100000"/>
                  </a:srgbClr>
                </a:solidFill>
                <a:latin typeface="Arial"/>
                <a:ea typeface="Arial"/>
                <a:cs typeface="Arial"/>
              </a:rPr>
              <a:t>Most frequent failures</a:t>
            </a:r>
            <a:endParaRPr sz="5000" dirty="0">
              <a:latin typeface="Arial"/>
              <a:ea typeface="Arial"/>
              <a:cs typeface="Arial"/>
            </a:endParaRPr>
          </a:p>
          <a:p>
            <a:pPr marL="316865" algn="l" rtl="0" eaLnBrk="0">
              <a:lnSpc>
                <a:spcPts val="5383"/>
              </a:lnSpc>
              <a:spcBef>
                <a:spcPts val="321"/>
              </a:spcBef>
              <a:tabLst/>
            </a:pPr>
            <a:r>
              <a:rPr sz="39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1.    Intermi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ttent</a:t>
            </a:r>
            <a:r>
              <a:rPr sz="3900" kern="0" spc="4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flex</a:t>
            </a:r>
            <a:r>
              <a:rPr sz="3900" kern="0" spc="4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traces</a:t>
            </a:r>
            <a:r>
              <a:rPr sz="3900" kern="0" spc="5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3900" kern="0" spc="4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wiring</a:t>
            </a:r>
            <a:endParaRPr sz="3900" dirty="0">
              <a:latin typeface="Arial"/>
              <a:ea typeface="Arial"/>
              <a:cs typeface="Arial"/>
            </a:endParaRPr>
          </a:p>
          <a:p>
            <a:pPr marL="298450" algn="l" rtl="0" eaLnBrk="0">
              <a:lnSpc>
                <a:spcPts val="5383"/>
              </a:lnSpc>
              <a:spcBef>
                <a:spcPts val="666"/>
              </a:spcBef>
              <a:tabLst/>
            </a:pP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2.</a:t>
            </a:r>
            <a:r>
              <a:rPr sz="3900" kern="0" spc="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Bent/damaged</a:t>
            </a:r>
            <a:r>
              <a:rPr sz="39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pins</a:t>
            </a:r>
            <a:r>
              <a:rPr sz="39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 connector</a:t>
            </a:r>
            <a:endParaRPr sz="3900" dirty="0">
              <a:latin typeface="Arial"/>
              <a:ea typeface="Arial"/>
              <a:cs typeface="Arial"/>
            </a:endParaRPr>
          </a:p>
          <a:p>
            <a:pPr marL="1218564" indent="-920114" algn="l" rtl="0" eaLnBrk="0">
              <a:lnSpc>
                <a:spcPct val="113000"/>
              </a:lnSpc>
              <a:spcBef>
                <a:spcPts val="839"/>
              </a:spcBef>
              <a:tabLst/>
            </a:pPr>
            <a:r>
              <a:rPr sz="39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3.    Intermittent</a:t>
            </a:r>
            <a:r>
              <a:rPr sz="3900" kern="0" spc="2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solder</a:t>
            </a:r>
            <a:r>
              <a:rPr sz="3900" kern="0" spc="2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connections</a:t>
            </a:r>
            <a:r>
              <a:rPr sz="3900" kern="0" spc="29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and</a:t>
            </a:r>
            <a:r>
              <a:rPr sz="3900" kern="0" spc="4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physical</a:t>
            </a:r>
            <a:r>
              <a:rPr sz="39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       damage</a:t>
            </a:r>
            <a:r>
              <a:rPr sz="39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to</a:t>
            </a:r>
            <a:r>
              <a:rPr sz="39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electrical</a:t>
            </a:r>
            <a:r>
              <a:rPr sz="3900" kern="0" spc="1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3900" kern="0" spc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components</a:t>
            </a:r>
            <a:endParaRPr sz="3900" dirty="0">
              <a:latin typeface="Arial"/>
              <a:ea typeface="Arial"/>
              <a:cs typeface="Arial"/>
            </a:endParaRPr>
          </a:p>
        </p:txBody>
      </p:sp>
      <p:pic>
        <p:nvPicPr>
          <p:cNvPr id="118" name="picture 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963960" y="171450"/>
            <a:ext cx="8407359" cy="59880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21600000">
            <a:off x="2082881" y="8185146"/>
            <a:ext cx="7895304" cy="5308585"/>
            <a:chOff x="0" y="0"/>
            <a:chExt cx="7895304" cy="5308585"/>
          </a:xfrm>
        </p:grpSpPr>
        <p:pic>
          <p:nvPicPr>
            <p:cNvPr id="120" name="picture 1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1130198" y="0"/>
              <a:ext cx="5683178" cy="5308585"/>
            </a:xfrm>
            <a:prstGeom prst="rect">
              <a:avLst/>
            </a:prstGeom>
          </p:spPr>
        </p:pic>
        <p:sp>
          <p:nvSpPr>
            <p:cNvPr id="122" name="textbox 122"/>
            <p:cNvSpPr/>
            <p:nvPr/>
          </p:nvSpPr>
          <p:spPr>
            <a:xfrm>
              <a:off x="-12700" y="222271"/>
              <a:ext cx="7920990" cy="505650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4090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81000"/>
                </a:lnSpc>
                <a:tabLst/>
              </a:pPr>
              <a:r>
                <a:rPr sz="2200" b="1" kern="0" spc="-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Normal</a:t>
              </a:r>
              <a:r>
                <a:rPr sz="2200" b="1" kern="0" spc="33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200" b="1" kern="0" spc="-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Use/</a:t>
              </a:r>
              <a:r>
                <a:rPr sz="2200" b="1" kern="0" spc="-3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Wear</a:t>
              </a:r>
              <a:endParaRPr sz="22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10000"/>
                </a:lnSpc>
                <a:tabLst/>
              </a:pPr>
              <a:endParaRPr sz="500" dirty="0">
                <a:latin typeface="Arial"/>
                <a:ea typeface="Arial"/>
                <a:cs typeface="Arial"/>
              </a:endParaRPr>
            </a:p>
            <a:p>
              <a:pPr algn="r" rtl="0" eaLnBrk="0">
                <a:lnSpc>
                  <a:spcPct val="80000"/>
                </a:lnSpc>
                <a:spcBef>
                  <a:spcPts val="3"/>
                </a:spcBef>
                <a:tabLst/>
              </a:pPr>
              <a:r>
                <a:rPr sz="2200" b="1" kern="0" spc="-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Preventable</a:t>
              </a:r>
              <a:r>
                <a:rPr sz="2200" b="1" kern="0" spc="15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2200" b="1" kern="0" spc="-2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Dama</a:t>
              </a:r>
              <a:r>
                <a:rPr sz="2200" b="1" kern="0" spc="-3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ge</a:t>
              </a:r>
              <a:endParaRPr sz="2200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26" name="textbox 126"/>
          <p:cNvSpPr/>
          <p:nvPr/>
        </p:nvSpPr>
        <p:spPr>
          <a:xfrm>
            <a:off x="12726436" y="4593302"/>
            <a:ext cx="1196975" cy="4933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249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82550" indent="-69850" algn="l" rtl="0" eaLnBrk="0">
              <a:lnSpc>
                <a:spcPct val="92000"/>
              </a:lnSpc>
              <a:tabLst/>
            </a:pPr>
            <a:r>
              <a:rPr sz="1700" b="1" kern="0" spc="-2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</a:t>
            </a:r>
            <a:r>
              <a:rPr sz="1700" b="1" kern="0" spc="8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700" b="1" kern="0" spc="-3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flex trace</a:t>
            </a:r>
            <a:r>
              <a:rPr sz="1700" b="1" kern="0" spc="-4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s</a:t>
            </a:r>
            <a:endParaRPr sz="1700" dirty="0">
              <a:latin typeface="Arial"/>
              <a:ea typeface="Arial"/>
              <a:cs typeface="Arial"/>
            </a:endParaRPr>
          </a:p>
        </p:txBody>
      </p:sp>
      <p:sp>
        <p:nvSpPr>
          <p:cNvPr id="11" name="textbox 36"/>
          <p:cNvSpPr/>
          <p:nvPr/>
        </p:nvSpPr>
        <p:spPr>
          <a:xfrm>
            <a:off x="9682627" y="2209511"/>
            <a:ext cx="2628009" cy="1405796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2000" b="1" kern="0" spc="-1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Intermittent flex traces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12" name="textbox 36"/>
          <p:cNvSpPr/>
          <p:nvPr/>
        </p:nvSpPr>
        <p:spPr>
          <a:xfrm>
            <a:off x="17393930" y="11720088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1700" b="1" kern="0" spc="-160" dirty="0" smtClean="0">
                <a:solidFill>
                  <a:srgbClr val="000000">
                    <a:alpha val="100000"/>
                  </a:srgbClr>
                </a:solidFill>
                <a:ea typeface="+mj-ea"/>
                <a:cs typeface="Arial"/>
              </a:rPr>
              <a:t>Intermittent Wiring</a:t>
            </a:r>
            <a:endParaRPr lang="en-US" altLang="zh-CN" sz="1700" baseline="17220" dirty="0">
              <a:ea typeface="+mj-ea"/>
              <a:cs typeface="Arial"/>
            </a:endParaRPr>
          </a:p>
          <a:p>
            <a:pPr marL="12700" algn="dist" eaLnBrk="0">
              <a:lnSpc>
                <a:spcPts val="1635"/>
              </a:lnSpc>
            </a:pPr>
            <a:endParaRPr sz="1700" dirty="0">
              <a:ea typeface="+mj-ea"/>
              <a:cs typeface="Arial"/>
            </a:endParaRPr>
          </a:p>
        </p:txBody>
      </p:sp>
      <p:sp>
        <p:nvSpPr>
          <p:cNvPr id="13" name="textbox 36"/>
          <p:cNvSpPr/>
          <p:nvPr/>
        </p:nvSpPr>
        <p:spPr>
          <a:xfrm>
            <a:off x="13831225" y="8493288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dist" eaLnBrk="0">
              <a:lnSpc>
                <a:spcPts val="1635"/>
              </a:lnSpc>
            </a:pPr>
            <a:r>
              <a:rPr lang="en-US" altLang="zh-CN" sz="17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Connector Trauma</a:t>
            </a:r>
            <a:endParaRPr sz="1700" dirty="0">
              <a:ea typeface="+mj-ea"/>
              <a:cs typeface="Arial"/>
            </a:endParaRPr>
          </a:p>
        </p:txBody>
      </p:sp>
      <p:sp>
        <p:nvSpPr>
          <p:cNvPr id="14" name="textbox 36"/>
          <p:cNvSpPr/>
          <p:nvPr/>
        </p:nvSpPr>
        <p:spPr>
          <a:xfrm>
            <a:off x="15536489" y="11372876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1700" b="1" kern="0" spc="-1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Component Fail due to</a:t>
            </a:r>
            <a:endParaRPr sz="1700" dirty="0">
              <a:ea typeface="+mj-ea"/>
              <a:cs typeface="Arial"/>
            </a:endParaRPr>
          </a:p>
        </p:txBody>
      </p:sp>
      <p:sp>
        <p:nvSpPr>
          <p:cNvPr id="15" name="textbox 36"/>
          <p:cNvSpPr/>
          <p:nvPr/>
        </p:nvSpPr>
        <p:spPr>
          <a:xfrm>
            <a:off x="22419228" y="12183409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altLang="zh-CN" sz="1700" b="1" kern="0" dirty="0" smtClean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Cable Trauma</a:t>
            </a:r>
            <a:endParaRPr sz="1700" dirty="0">
              <a:ea typeface="+mj-ea"/>
              <a:cs typeface="Arial"/>
            </a:endParaRPr>
          </a:p>
        </p:txBody>
      </p:sp>
      <p:sp>
        <p:nvSpPr>
          <p:cNvPr id="16" name="textbox 36"/>
          <p:cNvSpPr/>
          <p:nvPr/>
        </p:nvSpPr>
        <p:spPr>
          <a:xfrm>
            <a:off x="18886314" y="11988087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1700" b="1" dirty="0" smtClean="0">
                <a:ea typeface="+mj-ea"/>
                <a:cs typeface="Arial"/>
              </a:rPr>
              <a:t>Components fail</a:t>
            </a:r>
            <a:endParaRPr sz="1700" b="1" dirty="0">
              <a:ea typeface="+mj-ea"/>
              <a:cs typeface="Arial"/>
            </a:endParaRPr>
          </a:p>
        </p:txBody>
      </p:sp>
      <p:sp>
        <p:nvSpPr>
          <p:cNvPr id="18" name="textbox 36"/>
          <p:cNvSpPr/>
          <p:nvPr/>
        </p:nvSpPr>
        <p:spPr>
          <a:xfrm>
            <a:off x="20656437" y="12183410"/>
            <a:ext cx="2400300" cy="128051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ctr" eaLnBrk="0">
              <a:lnSpc>
                <a:spcPts val="1635"/>
              </a:lnSpc>
            </a:pPr>
            <a:r>
              <a:rPr lang="en-US" sz="1700" b="1" dirty="0" smtClean="0">
                <a:ea typeface="+mj-ea"/>
                <a:cs typeface="Arial"/>
              </a:rPr>
              <a:t>Worn Wiring</a:t>
            </a:r>
            <a:endParaRPr sz="1700" b="1" dirty="0"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1808</Words>
  <Application>Microsoft Office PowerPoint</Application>
  <PresentationFormat>自定义</PresentationFormat>
  <Paragraphs>1067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7" baseType="lpstr">
      <vt:lpstr>SimSun</vt:lpstr>
      <vt:lpstr>Arial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Windows User</cp:lastModifiedBy>
  <cp:revision>19</cp:revision>
  <dcterms:created xsi:type="dcterms:W3CDTF">2025-04-09T16:07:20Z</dcterms:created>
  <dcterms:modified xsi:type="dcterms:W3CDTF">2025-04-12T03:41:17Z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wqlLaW5nc29mdCBQREYgdG8gV1BTIDExMEI</vt:lpwstr>
  </property>
  <property fmtid="{D5CDD505-2E9C-101B-9397-08002B2CF9AE}" pid="3" name="Created">
    <vt:filetime>2025-04-09T16:08:03Z</vt:filetime>
  </property>
  <property fmtid="{D5CDD505-2E9C-101B-9397-08002B2CF9AE}" pid="4" name="UsrData">
    <vt:lpwstr>67f62aa312ecda001fe693c4wl</vt:lpwstr>
  </property>
</Properties>
</file>