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26009600" cy="195072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1" d="100"/>
          <a:sy n="41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244" y="0"/>
            <a:ext cx="26003356" cy="19507200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422031" y="3915508"/>
            <a:ext cx="24829477" cy="86913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2232"/>
              </a:lnSpc>
              <a:tabLst/>
            </a:pPr>
            <a:r>
              <a:rPr sz="17400" b="1" kern="0" spc="-9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MR</a:t>
            </a:r>
            <a:r>
              <a:rPr sz="17400" b="1" kern="0" spc="152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7400" b="1" kern="0" spc="-9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GRADIEN</a:t>
            </a:r>
            <a:r>
              <a:rPr sz="17400" b="1" kern="0" spc="-10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</a:t>
            </a:r>
            <a:r>
              <a:rPr lang="en-US" sz="17400" b="1" kern="0" spc="-10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7400" b="1" kern="0" spc="-150" dirty="0">
                <a:solidFill>
                  <a:srgbClr val="00AF51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endParaRPr sz="174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2221864" algn="l" rtl="0" eaLnBrk="0">
              <a:lnSpc>
                <a:spcPct val="82000"/>
              </a:lnSpc>
              <a:spcBef>
                <a:spcPts val="2021"/>
              </a:spcBef>
              <a:tabLst/>
            </a:pPr>
            <a:r>
              <a:rPr lang="en-US" altLang="zh-CN" sz="6700" b="1" kern="0" spc="-30" dirty="0">
                <a:solidFill>
                  <a:srgbClr val="00AF51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                </a:t>
            </a:r>
            <a:endParaRPr lang="en-US" altLang="zh-CN" sz="6700" b="1" kern="0" spc="-30" dirty="0" smtClean="0">
              <a:solidFill>
                <a:srgbClr val="00AF51">
                  <a:alpha val="100000"/>
                </a:srgbClr>
              </a:solidFill>
              <a:latin typeface="Arial"/>
              <a:ea typeface="Arial"/>
              <a:cs typeface="Arial"/>
            </a:endParaRPr>
          </a:p>
          <a:p>
            <a:pPr marL="2221864" algn="ctr" rtl="0" eaLnBrk="0">
              <a:lnSpc>
                <a:spcPct val="82000"/>
              </a:lnSpc>
              <a:spcBef>
                <a:spcPts val="2021"/>
              </a:spcBef>
              <a:tabLst/>
            </a:pPr>
            <a:r>
              <a:rPr lang="en-US" altLang="zh-CN" sz="6700" b="1" kern="0" spc="-30" dirty="0" smtClean="0">
                <a:solidFill>
                  <a:srgbClr val="00AF51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6700" b="1" kern="0" spc="-30" dirty="0">
                <a:solidFill>
                  <a:srgbClr val="00AF51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lang="zh-CN" altLang="en-US" sz="6700" b="1" kern="0" spc="-30" dirty="0">
                <a:solidFill>
                  <a:srgbClr val="00AF51">
                    <a:alpha val="100000"/>
                  </a:srgbClr>
                </a:solidFill>
                <a:latin typeface="Arial"/>
                <a:ea typeface="Arial"/>
                <a:cs typeface="Arial"/>
              </a:rPr>
              <a:t>：</a:t>
            </a:r>
            <a:r>
              <a:rPr lang="en-US" altLang="zh-CN" sz="6700" b="1" kern="0" spc="-30" dirty="0">
                <a:solidFill>
                  <a:srgbClr val="00AF51">
                    <a:alpha val="100000"/>
                  </a:srgbClr>
                </a:solidFill>
                <a:latin typeface="Arial"/>
                <a:ea typeface="Arial"/>
                <a:cs typeface="Arial"/>
              </a:rPr>
              <a:t> RF-Coaxial</a:t>
            </a:r>
          </a:p>
          <a:p>
            <a:pPr marL="2221864" algn="l" rtl="0" eaLnBrk="0">
              <a:lnSpc>
                <a:spcPct val="82000"/>
              </a:lnSpc>
              <a:spcBef>
                <a:spcPts val="2021"/>
              </a:spcBef>
              <a:tabLst/>
            </a:pPr>
            <a:endParaRPr lang="en-US" sz="6700" b="1" kern="0" spc="-30" dirty="0">
              <a:solidFill>
                <a:srgbClr val="00AF51">
                  <a:alpha val="100000"/>
                </a:srgbClr>
              </a:solidFill>
              <a:latin typeface="Arial"/>
              <a:ea typeface="Arial"/>
              <a:cs typeface="Arial"/>
            </a:endParaRPr>
          </a:p>
          <a:p>
            <a:pPr marL="2221864" algn="l" rtl="0" eaLnBrk="0">
              <a:lnSpc>
                <a:spcPct val="82000"/>
              </a:lnSpc>
              <a:spcBef>
                <a:spcPts val="2021"/>
              </a:spcBef>
              <a:tabLst/>
            </a:pPr>
            <a:endParaRPr lang="en-US" sz="6700" b="1" kern="0" spc="-30" dirty="0">
              <a:solidFill>
                <a:srgbClr val="00AF51">
                  <a:alpha val="100000"/>
                </a:srgbClr>
              </a:solidFill>
              <a:latin typeface="Arial"/>
              <a:ea typeface="Arial"/>
              <a:cs typeface="Arial"/>
            </a:endParaRPr>
          </a:p>
          <a:p>
            <a:pPr marL="2221864" algn="l" rtl="0" eaLnBrk="0">
              <a:lnSpc>
                <a:spcPct val="82000"/>
              </a:lnSpc>
              <a:spcBef>
                <a:spcPts val="2021"/>
              </a:spcBef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300" dirty="0">
              <a:latin typeface="Arial"/>
              <a:ea typeface="Arial"/>
              <a:cs typeface="Arial"/>
            </a:endParaRPr>
          </a:p>
          <a:p>
            <a:pPr marL="1174750" algn="ctr" rtl="0" eaLnBrk="0">
              <a:lnSpc>
                <a:spcPct val="82000"/>
              </a:lnSpc>
              <a:spcBef>
                <a:spcPts val="1"/>
              </a:spcBef>
              <a:tabLst/>
            </a:pPr>
            <a:r>
              <a:rPr lang="en-US" altLang="zh-CN" sz="6000" dirty="0" smtClean="0">
                <a:solidFill>
                  <a:srgbClr val="00B050"/>
                </a:solidFill>
                <a:latin typeface="Arial"/>
                <a:ea typeface="Arial"/>
                <a:cs typeface="Arial"/>
              </a:rPr>
              <a:t>www.rf-coaxial.com</a:t>
            </a:r>
            <a:endParaRPr sz="6000" dirty="0">
              <a:solidFill>
                <a:srgbClr val="00B05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56" name="textbox 56"/>
          <p:cNvSpPr/>
          <p:nvPr/>
        </p:nvSpPr>
        <p:spPr>
          <a:xfrm>
            <a:off x="5340336" y="15694936"/>
            <a:ext cx="15090139" cy="25107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5915" algn="l" rtl="0" eaLnBrk="0">
              <a:lnSpc>
                <a:spcPts val="4993"/>
              </a:lnSpc>
              <a:tabLst/>
            </a:pP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39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39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has</a:t>
            </a:r>
            <a:r>
              <a:rPr sz="39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12 wi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ndings</a:t>
            </a:r>
            <a:r>
              <a:rPr sz="39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uniformly</a:t>
            </a:r>
            <a:r>
              <a:rPr sz="39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spaced</a:t>
            </a:r>
            <a:r>
              <a:rPr sz="39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9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39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attached</a:t>
            </a:r>
            <a:r>
              <a:rPr sz="39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9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</a:t>
            </a:r>
            <a:endParaRPr sz="3900" dirty="0">
              <a:latin typeface="Arial"/>
              <a:ea typeface="Arial"/>
              <a:cs typeface="Arial"/>
            </a:endParaRPr>
          </a:p>
          <a:p>
            <a:pPr marL="564515" algn="l" rtl="0" eaLnBrk="0">
              <a:lnSpc>
                <a:spcPct val="99000"/>
              </a:lnSpc>
              <a:spcBef>
                <a:spcPts val="17"/>
              </a:spcBef>
              <a:tabLst/>
            </a:pP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electrical</a:t>
            </a:r>
            <a:r>
              <a:rPr sz="39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terminal</a:t>
            </a:r>
            <a:r>
              <a:rPr sz="39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</a:t>
            </a:r>
            <a:r>
              <a:rPr sz="39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each</a:t>
            </a:r>
            <a:r>
              <a:rPr sz="39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end.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</a:t>
            </a:r>
            <a:r>
              <a:rPr sz="39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therefore</a:t>
            </a:r>
            <a:r>
              <a:rPr sz="39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flows</a:t>
            </a:r>
            <a:r>
              <a:rPr sz="3900" kern="0" spc="9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39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one</a:t>
            </a:r>
            <a:endParaRPr sz="39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4789"/>
              </a:lnSpc>
              <a:tabLst/>
            </a:pP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direction</a:t>
            </a:r>
            <a:r>
              <a:rPr sz="39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through</a:t>
            </a:r>
            <a:r>
              <a:rPr sz="39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il</a:t>
            </a:r>
            <a:r>
              <a:rPr sz="39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9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9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resultant</a:t>
            </a:r>
            <a:r>
              <a:rPr sz="39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39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39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direction</a:t>
            </a:r>
            <a:r>
              <a:rPr sz="39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endParaRPr sz="3900" dirty="0">
              <a:latin typeface="Arial"/>
              <a:ea typeface="Arial"/>
              <a:cs typeface="Arial"/>
            </a:endParaRPr>
          </a:p>
          <a:p>
            <a:pPr marL="679450" algn="l" rtl="0" eaLnBrk="0">
              <a:lnSpc>
                <a:spcPts val="5133"/>
              </a:lnSpc>
              <a:tabLst/>
            </a:pP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39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demonstrated</a:t>
            </a:r>
            <a:r>
              <a:rPr sz="39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</a:t>
            </a:r>
            <a:r>
              <a:rPr sz="39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right</a:t>
            </a:r>
            <a:r>
              <a:rPr sz="39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hand</a:t>
            </a:r>
            <a:r>
              <a:rPr sz="39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rule,in</a:t>
            </a:r>
            <a:r>
              <a:rPr sz="39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39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case</a:t>
            </a:r>
            <a:r>
              <a:rPr sz="39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left</a:t>
            </a:r>
            <a:r>
              <a:rPr sz="39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9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right.</a:t>
            </a:r>
            <a:endParaRPr sz="39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607149" y="7340560"/>
            <a:ext cx="12623759" cy="9252068"/>
          </a:xfrm>
          <a:prstGeom prst="rect">
            <a:avLst/>
          </a:prstGeom>
        </p:spPr>
      </p:pic>
      <p:sp>
        <p:nvSpPr>
          <p:cNvPr id="62" name="textbox 62"/>
          <p:cNvSpPr/>
          <p:nvPr/>
        </p:nvSpPr>
        <p:spPr>
          <a:xfrm>
            <a:off x="1549436" y="1560312"/>
            <a:ext cx="22839044" cy="3793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684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46150" indent="-933450" algn="l" rtl="0" eaLnBrk="0">
              <a:lnSpc>
                <a:spcPct val="106000"/>
              </a:lnSpc>
              <a:tabLst/>
            </a:pP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57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if the above design</a:t>
            </a:r>
            <a:r>
              <a:rPr sz="57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 altered slightly to</a:t>
            </a:r>
            <a:r>
              <a:rPr sz="5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include a</a:t>
            </a:r>
            <a:r>
              <a:rPr sz="5700" kern="0" spc="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third</a:t>
            </a:r>
            <a:r>
              <a:rPr sz="57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terminal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7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center of t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 coil,the</a:t>
            </a:r>
            <a:r>
              <a:rPr sz="5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polarity of the terminal</a:t>
            </a:r>
            <a:r>
              <a:rPr sz="57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r>
              <a:rPr sz="5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57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arranged</a:t>
            </a:r>
            <a:r>
              <a:rPr sz="57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</a:t>
            </a:r>
            <a:r>
              <a:rPr sz="57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 flows</a:t>
            </a:r>
            <a:r>
              <a:rPr sz="57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opposite directions at each</a:t>
            </a:r>
            <a:r>
              <a:rPr sz="57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end</a:t>
            </a:r>
            <a:r>
              <a:rPr sz="57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the coil.</a:t>
            </a:r>
            <a:endParaRPr sz="57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769"/>
              </a:lnSpc>
              <a:spcBef>
                <a:spcPts val="183"/>
              </a:spcBef>
              <a:tabLst/>
            </a:pP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57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 generates two</a:t>
            </a:r>
            <a:r>
              <a:rPr sz="57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 fields of equal</a:t>
            </a:r>
            <a:r>
              <a:rPr sz="5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but opposite direction.</a:t>
            </a:r>
            <a:endParaRPr sz="5700" dirty="0">
              <a:latin typeface="Arial"/>
              <a:ea typeface="Arial"/>
              <a:cs typeface="Arial"/>
            </a:endParaRPr>
          </a:p>
        </p:txBody>
      </p:sp>
      <p:sp>
        <p:nvSpPr>
          <p:cNvPr id="64" name="textbox 64"/>
          <p:cNvSpPr/>
          <p:nvPr/>
        </p:nvSpPr>
        <p:spPr>
          <a:xfrm>
            <a:off x="5378569" y="17243922"/>
            <a:ext cx="6685915" cy="4387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416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r>
              <a:rPr sz="3400" kern="0" spc="0" dirty="0">
                <a:solidFill>
                  <a:srgbClr val="22BCBC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9.11</a:t>
            </a:r>
            <a:r>
              <a:rPr sz="3400" kern="0" spc="180" dirty="0">
                <a:solidFill>
                  <a:srgbClr val="22BCBC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34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 three-</a:t>
            </a:r>
            <a:r>
              <a:rPr sz="34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terminal electromagnet.</a:t>
            </a:r>
            <a:endParaRPr sz="3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68" name="textbox 68"/>
          <p:cNvSpPr/>
          <p:nvPr/>
        </p:nvSpPr>
        <p:spPr>
          <a:xfrm>
            <a:off x="5492751" y="871894"/>
            <a:ext cx="14770735" cy="171094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5000"/>
              </a:lnSpc>
              <a:spcBef>
                <a:spcPts val="1"/>
              </a:spcBef>
              <a:tabLst/>
            </a:pPr>
            <a:r>
              <a:rPr sz="8400" b="1" kern="0" spc="-90" dirty="0">
                <a:solidFill>
                  <a:srgbClr val="1144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Gradient coil and</a:t>
            </a:r>
            <a:r>
              <a:rPr sz="8400" b="1" kern="0" spc="270" dirty="0">
                <a:solidFill>
                  <a:srgbClr val="1144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8400" b="1" kern="0" spc="-90" dirty="0">
                <a:solidFill>
                  <a:srgbClr val="1144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main</a:t>
            </a:r>
            <a:r>
              <a:rPr sz="8400" b="1" kern="0" spc="280" dirty="0">
                <a:solidFill>
                  <a:srgbClr val="1144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8400" b="1" kern="0" spc="-90" dirty="0">
                <a:solidFill>
                  <a:srgbClr val="1144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magneti</a:t>
            </a:r>
            <a:r>
              <a:rPr sz="8400" b="1" kern="0" spc="-100" dirty="0">
                <a:solidFill>
                  <a:srgbClr val="1144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</a:t>
            </a:r>
            <a:endParaRPr sz="8400" dirty="0">
              <a:latin typeface="Times New Roman"/>
              <a:ea typeface="Times New Roman"/>
              <a:cs typeface="Times New Roman"/>
            </a:endParaRPr>
          </a:p>
          <a:p>
            <a:pPr marL="5288915" algn="l" rtl="0" eaLnBrk="0">
              <a:lnSpc>
                <a:spcPct val="95000"/>
              </a:lnSpc>
              <a:spcBef>
                <a:spcPts val="77"/>
              </a:spcBef>
              <a:tabLst/>
            </a:pPr>
            <a:r>
              <a:rPr sz="8400" b="1" kern="0" spc="-20" dirty="0">
                <a:solidFill>
                  <a:srgbClr val="1144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windings</a:t>
            </a:r>
            <a:endParaRPr sz="84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2965450" algn="l" rtl="0" eaLnBrk="0">
              <a:lnSpc>
                <a:spcPts val="4293"/>
              </a:lnSpc>
              <a:spcBef>
                <a:spcPts val="931"/>
              </a:spcBef>
              <a:tabLst/>
            </a:pPr>
            <a:r>
              <a:rPr sz="31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main magn</a:t>
            </a:r>
            <a:r>
              <a:rPr sz="31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et windings</a:t>
            </a:r>
            <a:endParaRPr sz="31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2621914" algn="l" rtl="0" eaLnBrk="0">
              <a:lnSpc>
                <a:spcPts val="4293"/>
              </a:lnSpc>
              <a:spcBef>
                <a:spcPts val="939"/>
              </a:spcBef>
              <a:tabLst/>
            </a:pPr>
            <a:r>
              <a:rPr sz="31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3100" kern="0" spc="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</a:t>
            </a:r>
            <a:r>
              <a:rPr sz="31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3100" kern="0" spc="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</a:t>
            </a:r>
            <a:r>
              <a:rPr sz="31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++</a:t>
            </a:r>
            <a:r>
              <a:rPr sz="31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++++</a:t>
            </a:r>
            <a:endParaRPr sz="31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4031615" algn="l" rtl="0" eaLnBrk="0">
              <a:lnSpc>
                <a:spcPct val="84000"/>
              </a:lnSpc>
              <a:spcBef>
                <a:spcPts val="937"/>
              </a:spcBef>
              <a:tabLst/>
            </a:pPr>
            <a:r>
              <a:rPr sz="31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subtracts  from</a:t>
            </a:r>
            <a:r>
              <a:rPr sz="31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1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Bo                 ad</a:t>
            </a:r>
            <a:r>
              <a:rPr sz="31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ds</a:t>
            </a:r>
            <a:r>
              <a:rPr sz="3100" kern="0" spc="6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3100" kern="0" spc="4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</a:t>
            </a:r>
            <a:endParaRPr sz="31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337"/>
              </a:lnSpc>
              <a:spcBef>
                <a:spcPts val="1268"/>
              </a:spcBef>
              <a:tabLst/>
            </a:pP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  first  coil</a:t>
            </a:r>
            <a:r>
              <a:rPr sz="4200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repres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ents  the</a:t>
            </a:r>
            <a:r>
              <a:rPr sz="42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main</a:t>
            </a:r>
            <a:r>
              <a:rPr sz="4200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magnet,and</a:t>
            </a:r>
            <a:r>
              <a:rPr sz="4200" kern="0" spc="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2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second</a:t>
            </a:r>
            <a:endParaRPr sz="4200" dirty="0">
              <a:latin typeface="Arial"/>
              <a:ea typeface="Arial"/>
              <a:cs typeface="Arial"/>
            </a:endParaRPr>
          </a:p>
          <a:p>
            <a:pPr marL="3555365" algn="l" rtl="0" eaLnBrk="0">
              <a:lnSpc>
                <a:spcPts val="5337"/>
              </a:lnSpc>
              <a:tabLst/>
            </a:pP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represents  the  Z</a:t>
            </a:r>
            <a:r>
              <a:rPr sz="4200" kern="0" spc="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adient</a:t>
            </a:r>
            <a:r>
              <a:rPr sz="42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coil.</a:t>
            </a:r>
            <a:endParaRPr sz="42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72" name="textbox 72"/>
          <p:cNvSpPr/>
          <p:nvPr/>
        </p:nvSpPr>
        <p:spPr>
          <a:xfrm>
            <a:off x="1492215" y="8595217"/>
            <a:ext cx="22752685" cy="76301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9873"/>
              </a:lnSpc>
              <a:tabLst/>
            </a:pPr>
            <a:r>
              <a:rPr sz="6700" kern="0" spc="-23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</a:t>
            </a:r>
            <a:r>
              <a:rPr sz="6700" b="1" kern="0" spc="-23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How</a:t>
            </a:r>
            <a:r>
              <a:rPr sz="6700" b="1" kern="0" spc="13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b="1" kern="0" spc="-23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do</a:t>
            </a:r>
            <a:r>
              <a:rPr sz="6700" b="1" kern="0" spc="-24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 you</a:t>
            </a:r>
            <a:r>
              <a:rPr sz="6700" b="1" kern="0" spc="27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b="1" kern="0" spc="-24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make</a:t>
            </a:r>
            <a:r>
              <a:rPr sz="6700" b="1" kern="0" spc="10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b="1" kern="0" spc="-24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6700" b="1" kern="0" spc="-1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b="1" kern="0" spc="-24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z-direction</a:t>
            </a:r>
            <a:r>
              <a:rPr sz="6700" b="1" kern="0" spc="14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b="1" kern="0" spc="-240" dirty="0">
                <a:solidFill>
                  <a:srgbClr val="00AA4F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gradient?</a:t>
            </a:r>
            <a:endParaRPr sz="6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7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352"/>
              </a:lnSpc>
              <a:spcBef>
                <a:spcPts val="1560"/>
              </a:spcBef>
              <a:tabLst/>
            </a:pP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</a:t>
            </a:r>
            <a:r>
              <a:rPr sz="52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direction</a:t>
            </a:r>
            <a:r>
              <a:rPr sz="52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200" kern="0" spc="9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magnitude</a:t>
            </a:r>
            <a:r>
              <a:rPr sz="52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2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2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fields</a:t>
            </a:r>
            <a:r>
              <a:rPr sz="52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r>
              <a:rPr sz="5200" kern="0" spc="9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52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appreci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ated</a:t>
            </a:r>
            <a:r>
              <a:rPr sz="5200" kern="0" spc="9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endParaRPr sz="52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5000"/>
              </a:lnSpc>
              <a:spcBef>
                <a:spcPts val="21"/>
              </a:spcBef>
              <a:tabLst/>
            </a:pPr>
            <a:r>
              <a:rPr sz="52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usi</a:t>
            </a:r>
            <a:r>
              <a:rPr sz="52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ng two basic princip</a:t>
            </a:r>
            <a:r>
              <a:rPr sz="52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les  of  classical  ele</a:t>
            </a:r>
            <a:r>
              <a:rPr sz="52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ctromagnetism-</a:t>
            </a:r>
            <a:r>
              <a:rPr sz="5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Ampere's</a:t>
            </a:r>
            <a:r>
              <a:rPr sz="5200" b="1" kern="0" spc="1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la</a:t>
            </a:r>
            <a:r>
              <a:rPr sz="52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</a:t>
            </a:r>
            <a:endParaRPr sz="5200" dirty="0">
              <a:latin typeface="Arial"/>
              <a:ea typeface="Arial"/>
              <a:cs typeface="Arial"/>
            </a:endParaRPr>
          </a:p>
          <a:p>
            <a:pPr marL="983614" algn="l" rtl="0" eaLnBrk="0">
              <a:lnSpc>
                <a:spcPct val="96000"/>
              </a:lnSpc>
              <a:spcBef>
                <a:spcPts val="10"/>
              </a:spcBef>
              <a:tabLst/>
            </a:pPr>
            <a:r>
              <a:rPr sz="52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2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Right  -hand</a:t>
            </a:r>
            <a:r>
              <a:rPr sz="5200" b="1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2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rule.</a:t>
            </a:r>
            <a:endParaRPr sz="52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027"/>
              </a:lnSpc>
              <a:tabLst/>
            </a:pP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</a:t>
            </a:r>
            <a:r>
              <a:rPr sz="52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52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2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2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2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52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2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directly</a:t>
            </a:r>
            <a:r>
              <a:rPr sz="52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related</a:t>
            </a:r>
            <a:r>
              <a:rPr sz="52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2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2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</a:t>
            </a:r>
            <a:r>
              <a:rPr sz="52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sent</a:t>
            </a:r>
            <a:endParaRPr sz="5200" dirty="0">
              <a:latin typeface="Arial"/>
              <a:ea typeface="Arial"/>
              <a:cs typeface="Arial"/>
            </a:endParaRP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6019922" y="5162581"/>
            <a:ext cx="14382526" cy="1828798"/>
            <a:chOff x="0" y="0"/>
            <a:chExt cx="14382526" cy="1828798"/>
          </a:xfrm>
        </p:grpSpPr>
        <p:pic>
          <p:nvPicPr>
            <p:cNvPr id="74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14382526" cy="1828798"/>
            </a:xfrm>
            <a:prstGeom prst="rect">
              <a:avLst/>
            </a:prstGeom>
          </p:spPr>
        </p:pic>
        <p:sp>
          <p:nvSpPr>
            <p:cNvPr id="76" name="textbox 76"/>
            <p:cNvSpPr/>
            <p:nvPr/>
          </p:nvSpPr>
          <p:spPr>
            <a:xfrm>
              <a:off x="-12700" y="-12700"/>
              <a:ext cx="14408150" cy="18707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7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97815" algn="l" rtl="0" eaLnBrk="0">
                <a:lnSpc>
                  <a:spcPct val="77000"/>
                </a:lnSpc>
                <a:tabLst/>
              </a:pP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The</a:t>
              </a:r>
              <a:r>
                <a:rPr sz="5200" kern="0" spc="112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basic  design  is</a:t>
              </a:r>
              <a:r>
                <a:rPr sz="5200" kern="0" spc="123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Maxwe</a:t>
              </a:r>
              <a:r>
                <a:rPr sz="5200" kern="0" spc="-1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ll  coil</a:t>
              </a:r>
              <a:r>
                <a:rPr sz="5200" kern="0" spc="112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200" kern="0" spc="-1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pair-two  loops</a:t>
              </a:r>
              <a:endParaRPr sz="5200" dirty="0">
                <a:latin typeface="Times New Roman"/>
                <a:ea typeface="Times New Roman"/>
                <a:cs typeface="Times New Roman"/>
              </a:endParaRPr>
            </a:p>
            <a:p>
              <a:pPr marL="297815" algn="l" rtl="0" eaLnBrk="0">
                <a:lnSpc>
                  <a:spcPct val="98000"/>
                </a:lnSpc>
                <a:spcBef>
                  <a:spcPts val="11"/>
                </a:spcBef>
                <a:tabLst/>
              </a:pP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with</a:t>
              </a:r>
              <a:r>
                <a:rPr sz="5200" kern="0" spc="23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</a:t>
              </a: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currents</a:t>
              </a:r>
              <a:r>
                <a:rPr sz="5200" kern="0" spc="24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</a:t>
              </a: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travelling</a:t>
              </a:r>
              <a:r>
                <a:rPr sz="5200" kern="0" spc="29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</a:t>
              </a: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in</a:t>
              </a:r>
              <a:r>
                <a:rPr sz="5200" kern="0" spc="31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</a:t>
              </a: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opposite</a:t>
              </a:r>
              <a:r>
                <a:rPr sz="5200" kern="0" spc="30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</a:t>
              </a:r>
              <a:r>
                <a:rPr sz="52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directions</a:t>
              </a:r>
              <a:endParaRPr sz="5200" dirty="0">
                <a:latin typeface="Times New Roman"/>
                <a:ea typeface="Times New Roman"/>
                <a:cs typeface="Times New Roman"/>
              </a:endParaRPr>
            </a:p>
          </p:txBody>
        </p:sp>
      </p:grpSp>
      <p:sp>
        <p:nvSpPr>
          <p:cNvPr id="78" name="textbox 78"/>
          <p:cNvSpPr/>
          <p:nvPr/>
        </p:nvSpPr>
        <p:spPr>
          <a:xfrm>
            <a:off x="2463674" y="13175995"/>
            <a:ext cx="7950834" cy="9347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5"/>
              </a:lnSpc>
              <a:tabLst/>
            </a:pPr>
            <a:r>
              <a:rPr sz="5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through</a:t>
            </a:r>
            <a:r>
              <a:rPr sz="52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200" kern="0" spc="8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nt</a:t>
            </a:r>
            <a:r>
              <a:rPr sz="5200" kern="0" spc="9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coils.</a:t>
            </a:r>
            <a:endParaRPr sz="5200" dirty="0">
              <a:latin typeface="Arial"/>
              <a:ea typeface="Arial"/>
              <a:cs typeface="Arial"/>
            </a:endParaRPr>
          </a:p>
        </p:txBody>
      </p:sp>
      <p:sp>
        <p:nvSpPr>
          <p:cNvPr id="80" name="textbox 80"/>
          <p:cNvSpPr/>
          <p:nvPr/>
        </p:nvSpPr>
        <p:spPr>
          <a:xfrm>
            <a:off x="1492215" y="13965513"/>
            <a:ext cx="21189950" cy="9798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12"/>
              </a:lnSpc>
              <a:tabLst/>
            </a:pP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</a:t>
            </a:r>
            <a:r>
              <a:rPr sz="52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direction</a:t>
            </a:r>
            <a:r>
              <a:rPr sz="52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2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2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2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52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2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predicted</a:t>
            </a:r>
            <a:r>
              <a:rPr sz="52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2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grasping</a:t>
            </a:r>
            <a:r>
              <a:rPr sz="52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(in  </a:t>
            </a:r>
            <a:r>
              <a:rPr sz="52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your</a:t>
            </a:r>
            <a:endParaRPr sz="5200" dirty="0">
              <a:latin typeface="Arial"/>
              <a:ea typeface="Arial"/>
              <a:cs typeface="Arial"/>
            </a:endParaRPr>
          </a:p>
        </p:txBody>
      </p:sp>
      <p:sp>
        <p:nvSpPr>
          <p:cNvPr id="82" name="textbox 82"/>
          <p:cNvSpPr/>
          <p:nvPr/>
        </p:nvSpPr>
        <p:spPr>
          <a:xfrm>
            <a:off x="2463673" y="14651192"/>
            <a:ext cx="20485735" cy="9798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12"/>
              </a:lnSpc>
              <a:tabLst/>
            </a:pPr>
            <a:r>
              <a:rPr sz="52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imagination!)</a:t>
            </a:r>
            <a:r>
              <a:rPr sz="5200" b="1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2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2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52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</a:t>
            </a:r>
            <a:r>
              <a:rPr sz="52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your</a:t>
            </a:r>
            <a:r>
              <a:rPr sz="52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right</a:t>
            </a:r>
            <a:r>
              <a:rPr sz="52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hand</a:t>
            </a:r>
            <a:r>
              <a:rPr sz="52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2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letting</a:t>
            </a:r>
            <a:r>
              <a:rPr sz="52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your</a:t>
            </a:r>
            <a:endParaRPr sz="5200" dirty="0">
              <a:latin typeface="Arial"/>
              <a:ea typeface="Arial"/>
              <a:cs typeface="Arial"/>
            </a:endParaRPr>
          </a:p>
        </p:txBody>
      </p:sp>
      <p:sp>
        <p:nvSpPr>
          <p:cNvPr id="84" name="textbox 84"/>
          <p:cNvSpPr/>
          <p:nvPr/>
        </p:nvSpPr>
        <p:spPr>
          <a:xfrm>
            <a:off x="6292807" y="1844357"/>
            <a:ext cx="13380719" cy="18980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7000"/>
              </a:lnSpc>
              <a:spcBef>
                <a:spcPts val="1"/>
              </a:spcBef>
              <a:tabLst/>
            </a:pPr>
            <a:r>
              <a:rPr sz="15900" kern="0" spc="-170" dirty="0">
                <a:solidFill>
                  <a:srgbClr val="0F4095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</a:t>
            </a:r>
            <a:r>
              <a:rPr sz="15900" kern="0" spc="1360" dirty="0">
                <a:solidFill>
                  <a:srgbClr val="0F4095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5900" b="1" kern="0" spc="-160" dirty="0">
                <a:solidFill>
                  <a:srgbClr val="0F4095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axis Gradient</a:t>
            </a:r>
            <a:endParaRPr sz="159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6" name="textbox 86"/>
          <p:cNvSpPr/>
          <p:nvPr/>
        </p:nvSpPr>
        <p:spPr>
          <a:xfrm>
            <a:off x="2463674" y="15290576"/>
            <a:ext cx="12275184" cy="9347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5"/>
              </a:lnSpc>
              <a:tabLst/>
            </a:pP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thumb</a:t>
            </a:r>
            <a:r>
              <a:rPr sz="52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point</a:t>
            </a:r>
            <a:r>
              <a:rPr sz="52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long</a:t>
            </a:r>
            <a:r>
              <a:rPr sz="52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2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path</a:t>
            </a:r>
            <a:r>
              <a:rPr sz="52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</a:t>
            </a:r>
            <a:r>
              <a:rPr sz="52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</a:t>
            </a:r>
            <a:r>
              <a:rPr sz="52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2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current.</a:t>
            </a:r>
            <a:endParaRPr sz="52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90" name="textbox 90"/>
          <p:cNvSpPr/>
          <p:nvPr/>
        </p:nvSpPr>
        <p:spPr>
          <a:xfrm>
            <a:off x="5549973" y="1745927"/>
            <a:ext cx="14676755" cy="103384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946015" algn="l" rtl="0" eaLnBrk="0">
              <a:lnSpc>
                <a:spcPct val="78000"/>
              </a:lnSpc>
              <a:spcBef>
                <a:spcPts val="1"/>
              </a:spcBef>
              <a:tabLst/>
            </a:pPr>
            <a:r>
              <a:rPr sz="7600" b="1" kern="0" spc="-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Ampère's</a:t>
            </a:r>
            <a:r>
              <a:rPr sz="7600" b="1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7600" b="1" kern="0" spc="-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Law</a:t>
            </a:r>
            <a:endParaRPr sz="7600" dirty="0">
              <a:latin typeface="Arial"/>
              <a:ea typeface="Arial"/>
              <a:cs typeface="Arial"/>
            </a:endParaRPr>
          </a:p>
          <a:p>
            <a:pPr marL="6851650" algn="l" rtl="0" eaLnBrk="0">
              <a:lnSpc>
                <a:spcPts val="8249"/>
              </a:lnSpc>
              <a:tabLst/>
            </a:pPr>
            <a:r>
              <a:rPr sz="6300" b="1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Bα     i</a:t>
            </a:r>
            <a:endParaRPr sz="6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5899150" algn="l" rtl="0" eaLnBrk="0">
              <a:lnSpc>
                <a:spcPct val="77000"/>
              </a:lnSpc>
              <a:spcBef>
                <a:spcPts val="2708"/>
              </a:spcBef>
              <a:tabLst/>
            </a:pPr>
            <a:r>
              <a:rPr sz="9000" b="1" i="1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current</a:t>
            </a:r>
            <a:r>
              <a:rPr sz="9000" b="1" i="1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9000" b="1" i="1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sz="9000" b="1" i="1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sz="90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100" dirty="0">
              <a:latin typeface="Arial"/>
              <a:ea typeface="Arial"/>
              <a:cs typeface="Arial"/>
            </a:endParaRPr>
          </a:p>
          <a:p>
            <a:pPr marL="717550" indent="-704850" algn="l" rtl="0" eaLnBrk="0">
              <a:lnSpc>
                <a:spcPct val="109000"/>
              </a:lnSpc>
              <a:spcBef>
                <a:spcPts val="1"/>
              </a:spcBef>
              <a:tabLst/>
            </a:pP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Thumb</a:t>
            </a:r>
            <a:r>
              <a:rPr sz="45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pointing</a:t>
            </a:r>
            <a:r>
              <a:rPr sz="4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along</a:t>
            </a:r>
            <a:r>
              <a:rPr sz="45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tion</a:t>
            </a:r>
            <a:r>
              <a:rPr sz="45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4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current,fingers</a:t>
            </a:r>
            <a:r>
              <a:rPr sz="4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curl</a:t>
            </a:r>
            <a:r>
              <a:rPr sz="4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along wire</a:t>
            </a:r>
            <a:r>
              <a:rPr sz="45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the direction</a:t>
            </a:r>
            <a:r>
              <a:rPr sz="45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induced</a:t>
            </a:r>
            <a:r>
              <a:rPr sz="45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45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B.</a:t>
            </a:r>
            <a:endParaRPr sz="4500" dirty="0">
              <a:latin typeface="Arial"/>
              <a:ea typeface="Arial"/>
              <a:cs typeface="Arial"/>
            </a:endParaRPr>
          </a:p>
        </p:txBody>
      </p:sp>
      <p:sp>
        <p:nvSpPr>
          <p:cNvPr id="92" name="textbox 92"/>
          <p:cNvSpPr/>
          <p:nvPr/>
        </p:nvSpPr>
        <p:spPr>
          <a:xfrm>
            <a:off x="3797186" y="4119768"/>
            <a:ext cx="974725" cy="15640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56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12300" kern="0" spc="-750" dirty="0">
                <a:solidFill>
                  <a:srgbClr val="F52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</a:t>
            </a:r>
            <a:endParaRPr sz="123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96" name="textbox 96"/>
          <p:cNvSpPr/>
          <p:nvPr/>
        </p:nvSpPr>
        <p:spPr>
          <a:xfrm>
            <a:off x="1320812" y="522092"/>
            <a:ext cx="21999575" cy="75711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930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13000"/>
              </a:lnSpc>
              <a:tabLst/>
            </a:pP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in  all</a:t>
            </a:r>
            <a:r>
              <a:rPr sz="5400" kern="0" spc="10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  MR</a:t>
            </a:r>
            <a:r>
              <a:rPr sz="5400" kern="0" spc="10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scanners</a:t>
            </a:r>
            <a:r>
              <a:rPr sz="5400" kern="0" spc="10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400" kern="0" spc="10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z-gradient</a:t>
            </a:r>
            <a:r>
              <a:rPr sz="5400" kern="0" spc="1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400" kern="0" spc="1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produced</a:t>
            </a:r>
            <a:r>
              <a:rPr sz="5400" kern="0" spc="1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using</a:t>
            </a:r>
            <a:r>
              <a:rPr sz="5400" kern="0" spc="10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tw</a:t>
            </a:r>
            <a:r>
              <a:rPr sz="5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</a:t>
            </a:r>
            <a:r>
              <a:rPr sz="5400" kern="0" spc="1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5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carrying</a:t>
            </a:r>
            <a:r>
              <a:rPr sz="5400" kern="0" spc="1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</a:t>
            </a:r>
            <a:r>
              <a:rPr sz="5400" kern="0" spc="1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400" kern="0" spc="1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opposite</a:t>
            </a:r>
            <a:r>
              <a:rPr sz="5400" kern="0" spc="1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directions</a:t>
            </a:r>
            <a:r>
              <a:rPr sz="5400" kern="0" spc="1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</a:t>
            </a:r>
            <a:r>
              <a:rPr sz="5400" kern="0" spc="1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shown</a:t>
            </a:r>
            <a:r>
              <a:rPr sz="5400" kern="0" spc="1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</a:t>
            </a:r>
            <a:r>
              <a:rPr sz="5400" kern="0" spc="1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diagram</a:t>
            </a:r>
            <a:r>
              <a:rPr sz="5400" kern="0" spc="10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400" kern="0" spc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below.</a:t>
            </a:r>
            <a:endParaRPr sz="5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tabLst/>
            </a:pP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This</a:t>
            </a:r>
            <a:r>
              <a:rPr sz="54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4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known</a:t>
            </a:r>
            <a:r>
              <a:rPr sz="54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  </a:t>
            </a:r>
            <a:r>
              <a:rPr sz="5400" b="1" kern="0" spc="-60" dirty="0">
                <a:solidFill>
                  <a:srgbClr val="00AB4F">
                    <a:alpha val="100000"/>
                  </a:srgbClr>
                </a:solidFill>
                <a:latin typeface="Arial"/>
                <a:ea typeface="Arial"/>
                <a:cs typeface="Arial"/>
              </a:rPr>
              <a:t>Maxwell  coil</a:t>
            </a:r>
            <a:r>
              <a:rPr sz="5400" b="1" kern="0" spc="1020" dirty="0">
                <a:solidFill>
                  <a:srgbClr val="00AB4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configuration.</a:t>
            </a:r>
            <a:endParaRPr sz="54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6000"/>
              </a:lnSpc>
              <a:spcBef>
                <a:spcPts val="1033"/>
              </a:spcBef>
              <a:tabLst/>
            </a:pP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Maxwell  coils</a:t>
            </a:r>
            <a:r>
              <a:rPr sz="5400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duce</a:t>
            </a:r>
            <a:r>
              <a:rPr sz="5400" kern="0" spc="10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</a:t>
            </a:r>
            <a:r>
              <a:rPr sz="5400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incremental</a:t>
            </a:r>
            <a:r>
              <a:rPr sz="5400" kern="0" spc="9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5400" kern="0" spc="9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5400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400" kern="0" spc="10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zero</a:t>
            </a:r>
            <a:r>
              <a:rPr sz="5400" kern="0" spc="10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</a:t>
            </a:r>
            <a:r>
              <a:rPr sz="5400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</a:t>
            </a:r>
            <a:r>
              <a:rPr sz="5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isocentre</a:t>
            </a:r>
            <a:r>
              <a:rPr sz="5400" kern="0" spc="1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but</a:t>
            </a:r>
            <a:r>
              <a:rPr sz="5400" kern="0" spc="1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increases</a:t>
            </a:r>
            <a:r>
              <a:rPr sz="5400" kern="0" spc="1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linearly</a:t>
            </a:r>
            <a:r>
              <a:rPr sz="5400" kern="0" spc="10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outward</a:t>
            </a:r>
            <a:r>
              <a:rPr sz="5400" kern="0" spc="1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400" kern="0" spc="1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both</a:t>
            </a:r>
            <a:r>
              <a:rPr sz="5400" kern="0" spc="9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400" kern="0" spc="1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+z</a:t>
            </a:r>
            <a:r>
              <a:rPr sz="5400" kern="0" spc="10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400" kern="0" spc="10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-Z</a:t>
            </a:r>
            <a:endParaRPr sz="54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ts val="7130"/>
              </a:lnSpc>
              <a:tabLst/>
            </a:pP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directions.When</a:t>
            </a:r>
            <a:r>
              <a:rPr sz="5400" kern="0" spc="1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5400" kern="0" spc="1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400" kern="0" spc="1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added</a:t>
            </a:r>
            <a:r>
              <a:rPr sz="5400" kern="0" spc="1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400" kern="0" spc="1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400" kern="0" spc="1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constant</a:t>
            </a:r>
            <a:r>
              <a:rPr sz="5400" kern="0" spc="1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</a:t>
            </a:r>
            <a:r>
              <a:rPr sz="54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)fie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ld,</a:t>
            </a:r>
            <a:endParaRPr sz="5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spcBef>
                <a:spcPts val="890"/>
              </a:spcBef>
              <a:tabLst/>
            </a:pP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  result  is  gradually  increasing  gradient  al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ong  the  z-axis.</a:t>
            </a:r>
            <a:endParaRPr sz="5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0" y="2341"/>
            <a:ext cx="26003356" cy="19502517"/>
          </a:xfrm>
          <a:prstGeom prst="rect">
            <a:avLst/>
          </a:prstGeom>
        </p:spPr>
      </p:pic>
      <p:sp>
        <p:nvSpPr>
          <p:cNvPr id="100" name="textbox 100"/>
          <p:cNvSpPr/>
          <p:nvPr/>
        </p:nvSpPr>
        <p:spPr>
          <a:xfrm>
            <a:off x="5911766" y="16628648"/>
            <a:ext cx="13962380" cy="15074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44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14300" algn="l" rtl="0" eaLnBrk="0">
              <a:lnSpc>
                <a:spcPct val="108000"/>
              </a:lnSpc>
              <a:tabLst/>
            </a:pP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4500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45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from</a:t>
            </a:r>
            <a:r>
              <a:rPr sz="45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500" kern="0" spc="1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1986</a:t>
            </a:r>
            <a:r>
              <a:rPr sz="4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vintage</a:t>
            </a:r>
            <a:r>
              <a:rPr sz="4500" kern="0" spc="10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MR</a:t>
            </a:r>
            <a:r>
              <a:rPr sz="4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</a:t>
            </a:r>
            <a:r>
              <a:rPr sz="4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ner.The</a:t>
            </a:r>
            <a:r>
              <a:rPr sz="4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Maxwell</a:t>
            </a:r>
            <a:r>
              <a:rPr sz="45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pair</a:t>
            </a:r>
            <a:r>
              <a:rPr sz="45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z-gradient</a:t>
            </a:r>
            <a:r>
              <a:rPr sz="45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</a:t>
            </a:r>
            <a:r>
              <a:rPr sz="45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denoted</a:t>
            </a:r>
            <a:r>
              <a:rPr sz="45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45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yellow</a:t>
            </a:r>
            <a:r>
              <a:rPr sz="45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arrows.</a:t>
            </a:r>
            <a:endParaRPr sz="4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04" name="textbox 104"/>
          <p:cNvSpPr/>
          <p:nvPr/>
        </p:nvSpPr>
        <p:spPr>
          <a:xfrm>
            <a:off x="1530449" y="9380308"/>
            <a:ext cx="22685375" cy="65614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 design for transverse</a:t>
            </a:r>
            <a:r>
              <a:rPr sz="5400" kern="0" spc="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gradients</a:t>
            </a:r>
            <a:r>
              <a:rPr sz="54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used</a:t>
            </a:r>
            <a:r>
              <a:rPr sz="54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4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cylindrical</a:t>
            </a:r>
            <a:r>
              <a:rPr sz="54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MR</a:t>
            </a:r>
            <a:r>
              <a:rPr sz="54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gnets</a:t>
            </a:r>
            <a:r>
              <a:rPr sz="54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endParaRPr sz="5400" dirty="0">
              <a:latin typeface="Arial"/>
              <a:ea typeface="Arial"/>
              <a:cs typeface="Arial"/>
            </a:endParaRPr>
          </a:p>
          <a:p>
            <a:pPr marL="945514" algn="l" rtl="0" eaLnBrk="0">
              <a:lnSpc>
                <a:spcPct val="81000"/>
              </a:lnSpc>
              <a:spcBef>
                <a:spcPts val="2"/>
              </a:spcBef>
              <a:tabLst/>
            </a:pP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based</a:t>
            </a:r>
            <a:r>
              <a:rPr sz="54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54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a"double-saddle"coil</a:t>
            </a:r>
            <a:r>
              <a:rPr sz="54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nfiguration</a:t>
            </a:r>
            <a:r>
              <a:rPr sz="54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originally</a:t>
            </a:r>
            <a:r>
              <a:rPr sz="54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described</a:t>
            </a:r>
            <a:r>
              <a:rPr sz="5400" kern="0" spc="10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endParaRPr sz="5400" dirty="0">
              <a:latin typeface="Arial"/>
              <a:ea typeface="Arial"/>
              <a:cs typeface="Arial"/>
            </a:endParaRPr>
          </a:p>
          <a:p>
            <a:pPr marL="1040764" algn="l" rtl="0" eaLnBrk="0">
              <a:lnSpc>
                <a:spcPct val="89000"/>
              </a:lnSpc>
              <a:spcBef>
                <a:spcPts val="38"/>
              </a:spcBef>
              <a:tabLst/>
            </a:pPr>
            <a:r>
              <a:rPr sz="54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1958</a:t>
            </a:r>
            <a:r>
              <a:rPr sz="54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4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Marcel </a:t>
            </a:r>
            <a:r>
              <a:rPr sz="5400" b="1" kern="0" spc="-80" dirty="0">
                <a:solidFill>
                  <a:srgbClr val="00B052">
                    <a:alpha val="100000"/>
                  </a:srgbClr>
                </a:solidFill>
                <a:latin typeface="Arial"/>
                <a:ea typeface="Arial"/>
                <a:cs typeface="Arial"/>
              </a:rPr>
              <a:t>Golay.</a:t>
            </a:r>
            <a:endParaRPr sz="54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9000"/>
              </a:lnSpc>
              <a:spcBef>
                <a:spcPts val="9"/>
              </a:spcBef>
              <a:tabLst/>
            </a:pP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 simplest form of this coil</a:t>
            </a:r>
            <a:r>
              <a:rPr sz="54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set</a:t>
            </a:r>
            <a:r>
              <a:rPr sz="54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cons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ists</a:t>
            </a:r>
            <a:r>
              <a:rPr sz="54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4</a:t>
            </a:r>
            <a:r>
              <a:rPr sz="54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inner</a:t>
            </a:r>
            <a:r>
              <a:rPr sz="54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4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4</a:t>
            </a:r>
            <a:r>
              <a:rPr sz="54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outer</a:t>
            </a:r>
            <a:r>
              <a:rPr sz="54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arcs</a:t>
            </a:r>
            <a:r>
              <a:rPr sz="54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endParaRPr sz="5400" dirty="0">
              <a:latin typeface="Arial"/>
              <a:ea typeface="Arial"/>
              <a:cs typeface="Arial"/>
            </a:endParaRPr>
          </a:p>
          <a:p>
            <a:pPr marL="945514" algn="l" rtl="0" eaLnBrk="0">
              <a:lnSpc>
                <a:spcPct val="80000"/>
              </a:lnSpc>
              <a:spcBef>
                <a:spcPts val="46"/>
              </a:spcBef>
              <a:tabLst/>
            </a:pP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4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surface</a:t>
            </a:r>
            <a:r>
              <a:rPr sz="54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a</a:t>
            </a:r>
            <a:r>
              <a:rPr sz="54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cylinder</a:t>
            </a:r>
            <a:r>
              <a:rPr sz="54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connected</a:t>
            </a:r>
            <a:r>
              <a:rPr sz="54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4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8</a:t>
            </a:r>
            <a:r>
              <a:rPr sz="54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straight wires</a:t>
            </a:r>
            <a:r>
              <a:rPr sz="54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running</a:t>
            </a:r>
            <a:r>
              <a:rPr sz="54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parallel</a:t>
            </a:r>
            <a:endParaRPr sz="5400" dirty="0">
              <a:latin typeface="Arial"/>
              <a:ea typeface="Arial"/>
              <a:cs typeface="Arial"/>
            </a:endParaRPr>
          </a:p>
          <a:p>
            <a:pPr marL="945514" algn="l" rtl="0" eaLnBrk="0">
              <a:lnSpc>
                <a:spcPct val="90000"/>
              </a:lnSpc>
              <a:spcBef>
                <a:spcPts val="18"/>
              </a:spcBef>
              <a:tabLst/>
            </a:pP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 the Z-ax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is.</a:t>
            </a:r>
            <a:endParaRPr sz="5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895"/>
              </a:lnSpc>
              <a:tabLst/>
            </a:pP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 current along the</a:t>
            </a:r>
            <a:r>
              <a:rPr sz="54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inner</a:t>
            </a:r>
            <a:r>
              <a:rPr sz="54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arcs</a:t>
            </a:r>
            <a:r>
              <a:rPr sz="54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54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rimarily</a:t>
            </a:r>
            <a:r>
              <a:rPr sz="54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responsible for</a:t>
            </a:r>
            <a:r>
              <a:rPr sz="5400" kern="0" spc="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creating</a:t>
            </a:r>
            <a:endParaRPr sz="5400" dirty="0">
              <a:latin typeface="Arial"/>
              <a:ea typeface="Arial"/>
              <a:cs typeface="Arial"/>
            </a:endParaRPr>
          </a:p>
        </p:txBody>
      </p:sp>
      <p:sp>
        <p:nvSpPr>
          <p:cNvPr id="106" name="textbox 106"/>
          <p:cNvSpPr/>
          <p:nvPr/>
        </p:nvSpPr>
        <p:spPr>
          <a:xfrm>
            <a:off x="1530449" y="2485776"/>
            <a:ext cx="20255230" cy="17464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7000"/>
              </a:lnSpc>
              <a:spcBef>
                <a:spcPts val="1"/>
              </a:spcBef>
              <a:tabLst/>
            </a:pPr>
            <a:r>
              <a:rPr sz="17200" b="1" kern="0" spc="-20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X-and Y-Gradients</a:t>
            </a:r>
            <a:endParaRPr sz="17200" dirty="0">
              <a:latin typeface="Times New Roman"/>
              <a:ea typeface="Times New Roman"/>
              <a:cs typeface="Times New Roman"/>
            </a:endParaRPr>
          </a:p>
          <a:p>
            <a:pPr marL="12700" algn="l" rtl="0" eaLnBrk="0">
              <a:lnSpc>
                <a:spcPct val="81000"/>
              </a:lnSpc>
              <a:spcBef>
                <a:spcPts val="1102"/>
              </a:spcBef>
              <a:tabLst/>
            </a:pPr>
            <a:r>
              <a:rPr sz="5400" kern="0" spc="-4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</a:t>
            </a:r>
            <a:r>
              <a:rPr sz="5400" b="1" kern="0" spc="-4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How</a:t>
            </a:r>
            <a:r>
              <a:rPr sz="5400" b="1" kern="0" spc="94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b="1" kern="0" spc="-4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</a:t>
            </a:r>
            <a:r>
              <a:rPr sz="5400" b="1" kern="0" spc="76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b="1" kern="0" spc="-4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you  </a:t>
            </a:r>
            <a:r>
              <a:rPr sz="5400" b="1" kern="0" spc="-5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make</a:t>
            </a:r>
            <a:r>
              <a:rPr sz="5400" b="1" kern="0" spc="73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b="1" kern="0" spc="-5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X-and</a:t>
            </a:r>
            <a:r>
              <a:rPr sz="5400" b="1" kern="0" spc="72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b="1" kern="0" spc="-5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Y-direction</a:t>
            </a:r>
            <a:r>
              <a:rPr sz="5400" b="1" kern="0" spc="95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b="1" kern="0" spc="-5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gradients</a:t>
            </a:r>
            <a:r>
              <a:rPr sz="5400" b="1" kern="0" spc="101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b="1" kern="0" spc="-50" dirty="0">
                <a:solidFill>
                  <a:srgbClr val="F9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?</a:t>
            </a:r>
            <a:endParaRPr sz="5400" dirty="0">
              <a:latin typeface="Arial"/>
              <a:ea typeface="Arial"/>
              <a:cs typeface="Arial"/>
            </a:endParaRPr>
          </a:p>
        </p:txBody>
      </p:sp>
      <p:sp>
        <p:nvSpPr>
          <p:cNvPr id="108" name="textbox 108"/>
          <p:cNvSpPr/>
          <p:nvPr/>
        </p:nvSpPr>
        <p:spPr>
          <a:xfrm>
            <a:off x="6648573" y="5829337"/>
            <a:ext cx="16802100" cy="2610485"/>
          </a:xfrm>
          <a:prstGeom prst="rect">
            <a:avLst/>
          </a:prstGeom>
          <a:solidFill>
            <a:srgbClr val="00AEE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4614" algn="l" rtl="0" eaLnBrk="0">
              <a:lnSpc>
                <a:spcPct val="77000"/>
              </a:lnSpc>
              <a:spcBef>
                <a:spcPts val="3"/>
              </a:spcBef>
              <a:tabLst/>
            </a:pP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Simplest</a:t>
            </a:r>
            <a:r>
              <a:rPr sz="5400" kern="0" spc="1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design</a:t>
            </a:r>
            <a:r>
              <a:rPr sz="5400" kern="0" spc="1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5400" kern="0" spc="9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by</a:t>
            </a:r>
            <a:r>
              <a:rPr sz="5400" kern="0" spc="1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Golay;a</a:t>
            </a:r>
            <a:r>
              <a:rPr sz="5400" kern="0" spc="1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double-saddle</a:t>
            </a:r>
            <a:r>
              <a:rPr sz="5400" kern="0" spc="1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coil</a:t>
            </a:r>
            <a:endParaRPr sz="5400" dirty="0">
              <a:latin typeface="Times New Roman"/>
              <a:ea typeface="Times New Roman"/>
              <a:cs typeface="Times New Roman"/>
            </a:endParaRPr>
          </a:p>
          <a:p>
            <a:pPr marL="94614" algn="l" rtl="0" eaLnBrk="0">
              <a:lnSpc>
                <a:spcPct val="94000"/>
              </a:lnSpc>
              <a:spcBef>
                <a:spcPts val="39"/>
              </a:spcBef>
              <a:tabLst/>
            </a:pP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configuration</a:t>
            </a:r>
            <a:endParaRPr sz="5400" dirty="0">
              <a:latin typeface="Times New Roman"/>
              <a:ea typeface="Times New Roman"/>
              <a:cs typeface="Times New Roman"/>
            </a:endParaRPr>
          </a:p>
          <a:p>
            <a:pPr marL="94614" algn="l" rtl="0" eaLnBrk="0">
              <a:lnSpc>
                <a:spcPct val="79000"/>
              </a:lnSpc>
              <a:spcBef>
                <a:spcPts val="1180"/>
              </a:spcBef>
              <a:tabLst/>
            </a:pPr>
            <a:r>
              <a:rPr sz="54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More  sophisticated</a:t>
            </a:r>
            <a:r>
              <a:rPr sz="54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54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"fingerprin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t"coils  now</a:t>
            </a:r>
            <a:r>
              <a:rPr sz="54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often</a:t>
            </a:r>
            <a:r>
              <a:rPr sz="54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used</a:t>
            </a:r>
            <a:endParaRPr sz="5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10" name="textbox 110"/>
          <p:cNvSpPr/>
          <p:nvPr/>
        </p:nvSpPr>
        <p:spPr>
          <a:xfrm>
            <a:off x="2463673" y="14314264"/>
            <a:ext cx="21693505" cy="960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7360"/>
              </a:lnSpc>
              <a:tabLst/>
            </a:pP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4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required</a:t>
            </a:r>
            <a:r>
              <a:rPr sz="54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gradient,while the</a:t>
            </a:r>
            <a:r>
              <a:rPr sz="54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straight wires</a:t>
            </a:r>
            <a:r>
              <a:rPr sz="54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parallel to z-axis</a:t>
            </a:r>
            <a:r>
              <a:rPr sz="54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serve</a:t>
            </a:r>
            <a:r>
              <a:rPr sz="54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</a:t>
            </a:r>
            <a:endParaRPr sz="5400" dirty="0">
              <a:latin typeface="Arial"/>
              <a:ea typeface="Arial"/>
              <a:cs typeface="Arial"/>
            </a:endParaRPr>
          </a:p>
        </p:txBody>
      </p:sp>
      <p:sp>
        <p:nvSpPr>
          <p:cNvPr id="112" name="textbox 112"/>
          <p:cNvSpPr/>
          <p:nvPr/>
        </p:nvSpPr>
        <p:spPr>
          <a:xfrm>
            <a:off x="2463673" y="14981020"/>
            <a:ext cx="21173439" cy="960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tabLst/>
            </a:pP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return</a:t>
            </a:r>
            <a:r>
              <a:rPr sz="54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pathway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 for current and do</a:t>
            </a:r>
            <a:r>
              <a:rPr sz="54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not</a:t>
            </a:r>
            <a:r>
              <a:rPr sz="54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contribute to</a:t>
            </a:r>
            <a:r>
              <a:rPr sz="5400" kern="0" spc="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4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4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field.</a:t>
            </a:r>
            <a:endParaRPr sz="5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16" name="textbox 116"/>
          <p:cNvSpPr/>
          <p:nvPr/>
        </p:nvSpPr>
        <p:spPr>
          <a:xfrm>
            <a:off x="3108960" y="15104454"/>
            <a:ext cx="18214847" cy="12490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7533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89864" algn="ctr" rtl="0" eaLnBrk="0">
              <a:lnSpc>
                <a:spcPct val="103000"/>
              </a:lnSpc>
              <a:tabLst/>
            </a:pP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Double-saddle</a:t>
            </a:r>
            <a:r>
              <a:rPr sz="3900" kern="0" spc="1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Golay</a:t>
            </a:r>
            <a:r>
              <a:rPr sz="3900" kern="0" spc="9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3900" kern="0" spc="9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configuration</a:t>
            </a:r>
            <a:r>
              <a:rPr sz="39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</a:t>
            </a:r>
            <a:r>
              <a:rPr sz="3900" kern="0" spc="10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producing</a:t>
            </a:r>
            <a:r>
              <a:rPr sz="3900" kern="0" spc="9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9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Y-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gradient.t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</a:t>
            </a:r>
            <a:r>
              <a:rPr sz="39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produce</a:t>
            </a:r>
            <a:r>
              <a:rPr sz="39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</a:t>
            </a:r>
            <a:r>
              <a:rPr sz="39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x</a:t>
            </a:r>
            <a:r>
              <a:rPr sz="39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39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9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39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39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rotated</a:t>
            </a:r>
            <a:r>
              <a:rPr sz="39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39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90.</a:t>
            </a:r>
            <a:endParaRPr sz="39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9600" cy="19507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/>
          <p:nvPr/>
        </p:nvSpPr>
        <p:spPr>
          <a:xfrm>
            <a:off x="1530448" y="2959225"/>
            <a:ext cx="23723127" cy="15630328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833"/>
              </a:lnSpc>
              <a:tabLst/>
            </a:pPr>
            <a:endParaRPr sz="3200" b="1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endParaRPr lang="en-US" altLang="zh-CN" sz="3200" b="1" kern="0" spc="-50" dirty="0">
              <a:solidFill>
                <a:srgbClr val="00AF51">
                  <a:alpha val="100000"/>
                </a:srgbClr>
              </a:solidFill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r>
              <a:rPr lang="en-US" altLang="zh-CN"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everal</a:t>
            </a:r>
            <a:r>
              <a:rPr sz="3200" b="1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processes</a:t>
            </a:r>
            <a:r>
              <a:rPr sz="3200" b="1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must</a:t>
            </a:r>
            <a:r>
              <a:rPr sz="3200" b="1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 completed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to</a:t>
            </a:r>
            <a:r>
              <a:rPr sz="3200" b="1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produce</a:t>
            </a:r>
            <a:r>
              <a:rPr lang="en-US"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3200" b="1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resonance</a:t>
            </a:r>
            <a:r>
              <a:rPr sz="3200" b="1" kern="0" spc="1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imagines,including</a:t>
            </a:r>
            <a:r>
              <a:rPr sz="3200" b="1" kern="0" spc="1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image</a:t>
            </a:r>
            <a:r>
              <a:rPr sz="3200" b="1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formation.</a:t>
            </a:r>
            <a:r>
              <a:rPr sz="32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endParaRPr lang="en-US" sz="3200" b="1" kern="0" spc="0" dirty="0">
              <a:solidFill>
                <a:srgbClr val="000000">
                  <a:alpha val="100000"/>
                </a:srgbClr>
              </a:solidFill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endParaRPr lang="en-US" sz="3200" b="1" kern="0" dirty="0">
              <a:solidFill>
                <a:srgbClr val="000000">
                  <a:alpha val="100000"/>
                </a:srgbClr>
              </a:solidFill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r>
              <a:rPr sz="32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 complete these</a:t>
            </a:r>
            <a:r>
              <a:rPr sz="3200" b="1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processes a number</a:t>
            </a:r>
            <a:r>
              <a:rPr sz="3200" b="1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system</a:t>
            </a:r>
            <a:r>
              <a:rPr lang="en-US" sz="32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components</a:t>
            </a:r>
            <a:r>
              <a:rPr sz="3200" b="1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3200" b="1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required.</a:t>
            </a:r>
            <a:endParaRPr lang="en-US" sz="3200" b="1" kern="0" spc="-50" dirty="0">
              <a:solidFill>
                <a:srgbClr val="000000">
                  <a:alpha val="100000"/>
                </a:srgbClr>
              </a:solidFill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0000"/>
              </a:lnSpc>
              <a:spcBef>
                <a:spcPts val="88"/>
              </a:spcBef>
              <a:tabLst/>
            </a:pPr>
            <a:endParaRPr sz="3200" b="1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8937"/>
              </a:lnSpc>
              <a:tabLst/>
            </a:pPr>
            <a:r>
              <a:rPr lang="en-US" altLang="zh-CN"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uch</a:t>
            </a:r>
            <a:r>
              <a:rPr sz="3200" b="1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ents</a:t>
            </a:r>
            <a:r>
              <a:rPr sz="3200" b="1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include:</a:t>
            </a:r>
            <a:endParaRPr sz="3200" b="1" dirty="0">
              <a:latin typeface="Arial"/>
              <a:ea typeface="Arial"/>
              <a:cs typeface="Arial"/>
            </a:endParaRPr>
          </a:p>
          <a:p>
            <a:pPr marL="469900" indent="-457200" algn="l" rtl="0" eaLnBrk="0">
              <a:lnSpc>
                <a:spcPts val="9038"/>
              </a:lnSpc>
              <a:buClr>
                <a:schemeClr val="accent6"/>
              </a:buClr>
              <a:buFont typeface="Wingdings" panose="05000000000000000000" pitchFamily="2" charset="2"/>
              <a:buChar char="u"/>
              <a:tabLst/>
            </a:pP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magnet-for</a:t>
            </a:r>
            <a:r>
              <a:rPr sz="3200" b="1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nuclear</a:t>
            </a:r>
            <a:r>
              <a:rPr sz="3200" b="1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alignme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nt</a:t>
            </a:r>
            <a:endParaRPr sz="3200" b="1" dirty="0">
              <a:latin typeface="Arial"/>
              <a:ea typeface="Arial"/>
              <a:cs typeface="Arial"/>
            </a:endParaRPr>
          </a:p>
          <a:p>
            <a:pPr marL="469900" indent="-457200" algn="l" rtl="0" eaLnBrk="0">
              <a:lnSpc>
                <a:spcPts val="9025"/>
              </a:lnSpc>
              <a:buClr>
                <a:schemeClr val="accent6"/>
              </a:buClr>
              <a:buFont typeface="Wingdings" panose="05000000000000000000" pitchFamily="2" charset="2"/>
              <a:buChar char="u"/>
              <a:tabLst/>
            </a:pP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  radiofrequency</a:t>
            </a:r>
            <a:r>
              <a:rPr sz="3200" b="1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source-for</a:t>
            </a:r>
            <a:r>
              <a:rPr sz="3200" b="1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RF</a:t>
            </a:r>
            <a:r>
              <a:rPr sz="3200" b="1" kern="0" spc="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excit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ation</a:t>
            </a:r>
            <a:endParaRPr sz="3200" b="1" dirty="0">
              <a:latin typeface="Arial"/>
              <a:ea typeface="Arial"/>
              <a:cs typeface="Arial"/>
            </a:endParaRPr>
          </a:p>
          <a:p>
            <a:pPr marL="469900" indent="-457200" algn="l" rtl="0" eaLnBrk="0">
              <a:lnSpc>
                <a:spcPts val="9024"/>
              </a:lnSpc>
              <a:buClr>
                <a:schemeClr val="accent6"/>
              </a:buClr>
              <a:buFont typeface="Wingdings" panose="05000000000000000000" pitchFamily="2" charset="2"/>
              <a:buChar char="u"/>
              <a:tabLst/>
            </a:pPr>
            <a:r>
              <a:rPr sz="32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sz="32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  field  gradient  system-for  spatial</a:t>
            </a:r>
            <a:r>
              <a:rPr sz="3200" b="1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2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encodin</a:t>
            </a:r>
            <a:r>
              <a:rPr sz="32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</a:t>
            </a:r>
            <a:endParaRPr sz="3200" b="1" dirty="0">
              <a:latin typeface="Arial"/>
              <a:ea typeface="Arial"/>
              <a:cs typeface="Arial"/>
            </a:endParaRPr>
          </a:p>
          <a:p>
            <a:pPr marL="989964" indent="-977264" algn="l" rtl="0" eaLnBrk="0">
              <a:lnSpc>
                <a:spcPct val="100000"/>
              </a:lnSpc>
              <a:spcBef>
                <a:spcPts val="55"/>
              </a:spcBef>
              <a:buClr>
                <a:schemeClr val="accent6"/>
              </a:buClr>
              <a:buFont typeface="Wingdings" panose="05000000000000000000" pitchFamily="2" charset="2"/>
              <a:buChar char="u"/>
              <a:tabLst/>
            </a:pP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200" b="1" kern="0" spc="1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computer</a:t>
            </a:r>
            <a:r>
              <a:rPr sz="3200" b="1" kern="0" spc="1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system-for</a:t>
            </a:r>
            <a:r>
              <a:rPr sz="3200" b="1" kern="0" spc="1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</a:t>
            </a:r>
            <a:r>
              <a:rPr sz="3200" b="1" kern="0" spc="1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image</a:t>
            </a:r>
            <a:r>
              <a:rPr sz="3200" b="1" kern="0" spc="1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formation</a:t>
            </a:r>
            <a:r>
              <a:rPr sz="3200" b="1" kern="0" spc="1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process</a:t>
            </a:r>
            <a:r>
              <a:rPr sz="3200" b="1" kern="0" spc="1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2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200" b="1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user</a:t>
            </a:r>
            <a:r>
              <a:rPr sz="3200" b="1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interface</a:t>
            </a:r>
            <a:endParaRPr sz="3200" b="1" dirty="0">
              <a:latin typeface="Arial"/>
              <a:ea typeface="Arial"/>
              <a:cs typeface="Arial"/>
            </a:endParaRPr>
          </a:p>
          <a:p>
            <a:pPr marL="469900" indent="-457200" algn="l" rtl="0" eaLnBrk="0">
              <a:lnSpc>
                <a:spcPts val="9111"/>
              </a:lnSpc>
              <a:buClr>
                <a:schemeClr val="accent6"/>
              </a:buClr>
              <a:buFont typeface="Wingdings" panose="05000000000000000000" pitchFamily="2" charset="2"/>
              <a:buChar char="u"/>
              <a:tabLst/>
            </a:pPr>
            <a:r>
              <a:rPr lang="en-US" altLang="zh-CN"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</a:t>
            </a:r>
            <a:r>
              <a:rPr sz="3200" b="1" kern="0" spc="1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image</a:t>
            </a:r>
            <a:r>
              <a:rPr sz="3200" b="1" kern="0" spc="1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processor-to</a:t>
            </a:r>
            <a:r>
              <a:rPr sz="3200" b="1" kern="0" spc="1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convert</a:t>
            </a:r>
            <a:r>
              <a:rPr sz="3200" b="1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'signal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s'into</a:t>
            </a:r>
            <a:r>
              <a:rPr sz="3200" b="1" kern="0" spc="1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images.</a:t>
            </a:r>
            <a:endParaRPr sz="3200" b="1" dirty="0">
              <a:latin typeface="Arial"/>
              <a:ea typeface="Arial"/>
              <a:cs typeface="Arial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6A2131D6-1AF8-C0C8-C617-106F5FC42136}"/>
              </a:ext>
            </a:extLst>
          </p:cNvPr>
          <p:cNvSpPr txBox="1"/>
          <p:nvPr/>
        </p:nvSpPr>
        <p:spPr>
          <a:xfrm>
            <a:off x="12075459" y="2312894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kern="0" spc="-50" dirty="0">
                <a:solidFill>
                  <a:srgbClr val="00AF51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0" y="2341"/>
            <a:ext cx="26003356" cy="19502517"/>
          </a:xfrm>
          <a:prstGeom prst="rect">
            <a:avLst/>
          </a:prstGeom>
        </p:spPr>
      </p:pic>
      <p:sp>
        <p:nvSpPr>
          <p:cNvPr id="122" name="textbox 122"/>
          <p:cNvSpPr/>
          <p:nvPr/>
        </p:nvSpPr>
        <p:spPr>
          <a:xfrm>
            <a:off x="5092723" y="16609434"/>
            <a:ext cx="15555594" cy="13252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94614" algn="l" rtl="0" eaLnBrk="0">
              <a:lnSpc>
                <a:spcPct val="109000"/>
              </a:lnSpc>
              <a:spcBef>
                <a:spcPts val="1"/>
              </a:spcBef>
              <a:tabLst/>
            </a:pP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Vintage</a:t>
            </a:r>
            <a:r>
              <a:rPr sz="39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(1986)MR</a:t>
            </a:r>
            <a:r>
              <a:rPr sz="39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scanner</a:t>
            </a:r>
            <a:r>
              <a:rPr sz="39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showing</a:t>
            </a:r>
            <a:r>
              <a:rPr sz="39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ents</a:t>
            </a:r>
            <a:r>
              <a:rPr sz="39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(y-gradient</a:t>
            </a:r>
            <a:r>
              <a:rPr sz="39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Golay</a:t>
            </a:r>
            <a:r>
              <a:rPr sz="39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marked</a:t>
            </a:r>
            <a:r>
              <a:rPr sz="39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39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red</a:t>
            </a:r>
            <a:r>
              <a:rPr sz="39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arrow,Z-gradient</a:t>
            </a:r>
            <a:r>
              <a:rPr sz="39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Maxwell</a:t>
            </a:r>
            <a:r>
              <a:rPr sz="39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39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marked</a:t>
            </a:r>
            <a:r>
              <a:rPr sz="39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39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yellow</a:t>
            </a:r>
            <a:r>
              <a:rPr sz="39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arrow</a:t>
            </a:r>
            <a:endParaRPr sz="39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0" y="2341"/>
            <a:ext cx="26003356" cy="19502517"/>
          </a:xfrm>
          <a:prstGeom prst="rect">
            <a:avLst/>
          </a:prstGeom>
        </p:spPr>
      </p:pic>
      <p:sp>
        <p:nvSpPr>
          <p:cNvPr id="126" name="textbox 126"/>
          <p:cNvSpPr/>
          <p:nvPr/>
        </p:nvSpPr>
        <p:spPr>
          <a:xfrm>
            <a:off x="5130698" y="16552375"/>
            <a:ext cx="15513685" cy="14319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537"/>
              </a:lnSpc>
              <a:tabLst/>
            </a:pP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Advanced</a:t>
            </a:r>
            <a:r>
              <a:rPr sz="45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Golay</a:t>
            </a:r>
            <a:r>
              <a:rPr sz="45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design</a:t>
            </a:r>
            <a:r>
              <a:rPr sz="45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45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fingerprint</a:t>
            </a:r>
            <a:r>
              <a:rPr sz="45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pattern,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very</a:t>
            </a:r>
            <a:r>
              <a:rPr sz="45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typical</a:t>
            </a:r>
            <a:r>
              <a:rPr sz="45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</a:t>
            </a:r>
            <a:endParaRPr sz="4500" dirty="0">
              <a:latin typeface="Arial"/>
              <a:ea typeface="Arial"/>
              <a:cs typeface="Arial"/>
            </a:endParaRPr>
          </a:p>
          <a:p>
            <a:pPr marL="3879850" algn="l" rtl="0" eaLnBrk="0">
              <a:lnSpc>
                <a:spcPts val="5537"/>
              </a:lnSpc>
              <a:tabLst/>
            </a:pPr>
            <a:r>
              <a:rPr sz="4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modern</a:t>
            </a:r>
            <a:r>
              <a:rPr sz="4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MR</a:t>
            </a:r>
            <a:r>
              <a:rPr sz="45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scann</a:t>
            </a:r>
            <a:r>
              <a:rPr sz="45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ers</a:t>
            </a:r>
            <a:r>
              <a:rPr sz="45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45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2014.</a:t>
            </a:r>
            <a:endParaRPr sz="4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30" name="textbox 130"/>
          <p:cNvSpPr/>
          <p:nvPr/>
        </p:nvSpPr>
        <p:spPr>
          <a:xfrm>
            <a:off x="6216599" y="16609531"/>
            <a:ext cx="13352780" cy="8045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133"/>
              </a:lnSpc>
              <a:tabLst/>
            </a:pP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Distributed winding</a:t>
            </a:r>
            <a:r>
              <a:rPr sz="45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Golay</a:t>
            </a:r>
            <a:r>
              <a:rPr sz="45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45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fingerprint</a:t>
            </a:r>
            <a:r>
              <a:rPr sz="45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pattern.</a:t>
            </a:r>
            <a:endParaRPr sz="4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0" y="2341"/>
            <a:ext cx="26003356" cy="19502517"/>
          </a:xfrm>
          <a:prstGeom prst="rect">
            <a:avLst/>
          </a:prstGeom>
        </p:spPr>
      </p:pic>
      <p:sp>
        <p:nvSpPr>
          <p:cNvPr id="134" name="textbox 134"/>
          <p:cNvSpPr/>
          <p:nvPr/>
        </p:nvSpPr>
        <p:spPr>
          <a:xfrm>
            <a:off x="6731069" y="16609531"/>
            <a:ext cx="12449175" cy="8045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133"/>
              </a:lnSpc>
              <a:tabLst/>
            </a:pP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Bizarre</a:t>
            </a:r>
            <a:r>
              <a:rPr sz="45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appearing</a:t>
            </a:r>
            <a:r>
              <a:rPr sz="45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3D</a:t>
            </a:r>
            <a:r>
              <a:rPr sz="45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computer</a:t>
            </a:r>
            <a:r>
              <a:rPr sz="45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assisted</a:t>
            </a:r>
            <a:r>
              <a:rPr sz="45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designs</a:t>
            </a:r>
            <a:endParaRPr sz="4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38" name="textbox 138"/>
          <p:cNvSpPr/>
          <p:nvPr/>
        </p:nvSpPr>
        <p:spPr>
          <a:xfrm>
            <a:off x="1530449" y="539681"/>
            <a:ext cx="22832694" cy="38860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7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870065" algn="l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sz="13200" b="1" kern="0" spc="-80" dirty="0">
                <a:solidFill>
                  <a:srgbClr val="0F4494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endParaRPr sz="13200" dirty="0">
              <a:latin typeface="Arial"/>
              <a:ea typeface="Arial"/>
              <a:cs typeface="Arial"/>
            </a:endParaRPr>
          </a:p>
          <a:p>
            <a:pPr marL="3364865" algn="l" rtl="0" eaLnBrk="0">
              <a:lnSpc>
                <a:spcPct val="82000"/>
              </a:lnSpc>
              <a:spcBef>
                <a:spcPts val="3507"/>
              </a:spcBef>
              <a:tabLst/>
            </a:pPr>
            <a:r>
              <a:rPr sz="13200" b="1" kern="0" spc="-50" dirty="0">
                <a:solidFill>
                  <a:srgbClr val="0F4494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CHARACTERISTICS</a:t>
            </a:r>
            <a:endParaRPr sz="132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0000"/>
              </a:lnSpc>
              <a:spcBef>
                <a:spcPts val="2075"/>
              </a:spcBef>
              <a:tabLst/>
            </a:pP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Each</a:t>
            </a:r>
            <a:r>
              <a:rPr sz="5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9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swi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tched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on,power</a:t>
            </a:r>
            <a:r>
              <a:rPr sz="5500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applied</a:t>
            </a:r>
            <a:r>
              <a:rPr sz="5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5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until</a:t>
            </a:r>
            <a:r>
              <a:rPr sz="5500" kern="0" spc="8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</a:t>
            </a:r>
            <a:r>
              <a:rPr sz="55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reaches</a:t>
            </a:r>
            <a:r>
              <a:rPr sz="55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maximum</a:t>
            </a:r>
            <a:r>
              <a:rPr sz="55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55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</a:t>
            </a:r>
            <a:r>
              <a:rPr sz="55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5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then</a:t>
            </a:r>
            <a:r>
              <a:rPr sz="55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switched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off</a:t>
            </a:r>
            <a:r>
              <a:rPr sz="55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endParaRPr sz="55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4000"/>
              </a:lnSpc>
              <a:spcBef>
                <a:spcPts val="30"/>
              </a:spcBef>
              <a:tabLst/>
            </a:pP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  processional</a:t>
            </a:r>
            <a:r>
              <a:rPr sz="5500" kern="0" spc="9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frequency</a:t>
            </a:r>
            <a:r>
              <a:rPr sz="5500" kern="0" spc="10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500" kern="0" spc="1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5500" kern="0" spc="1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moment</a:t>
            </a:r>
            <a:r>
              <a:rPr sz="5500" kern="0" spc="1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10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depended</a:t>
            </a:r>
            <a:r>
              <a:rPr sz="5500" kern="0" spc="10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10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5500" kern="0" spc="1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</a:t>
            </a:r>
            <a:r>
              <a:rPr sz="5500" kern="0" spc="1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10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exposed</a:t>
            </a:r>
            <a:r>
              <a:rPr sz="5500" kern="0" spc="9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(as</a:t>
            </a:r>
            <a:r>
              <a:rPr sz="5500" kern="0" spc="10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determined</a:t>
            </a:r>
            <a:r>
              <a:rPr sz="5500" kern="0" spc="1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1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lamer</a:t>
            </a:r>
            <a:r>
              <a:rPr sz="5500" kern="0" spc="9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equation).</a:t>
            </a:r>
            <a:endParaRPr sz="5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749"/>
              </a:lnSpc>
              <a:tabLst/>
            </a:pP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There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fore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changing</a:t>
            </a:r>
            <a:r>
              <a:rPr sz="55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55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5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linear</a:t>
            </a:r>
            <a:r>
              <a:rPr sz="55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fashion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using</a:t>
            </a:r>
            <a:r>
              <a:rPr sz="55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endParaRPr sz="55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98000"/>
              </a:lnSpc>
              <a:spcBef>
                <a:spcPts val="41"/>
              </a:spcBef>
              <a:tabLst/>
            </a:pP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gradient,the</a:t>
            </a:r>
            <a:r>
              <a:rPr sz="5500" kern="0" spc="1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processional</a:t>
            </a:r>
            <a:r>
              <a:rPr sz="5500" kern="0" spc="9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frequency</a:t>
            </a:r>
            <a:r>
              <a:rPr sz="5500" kern="0" spc="10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500" kern="0" spc="1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hence</a:t>
            </a:r>
            <a:r>
              <a:rPr sz="5500" kern="0" spc="1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phase</a:t>
            </a:r>
            <a:r>
              <a:rPr sz="5500" kern="0" spc="10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10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moments</a:t>
            </a:r>
            <a:r>
              <a:rPr sz="5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5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altered</a:t>
            </a:r>
            <a:r>
              <a:rPr sz="5500" kern="0" spc="9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linearly</a:t>
            </a:r>
            <a:endParaRPr sz="55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4000"/>
              </a:lnSpc>
              <a:spcBef>
                <a:spcPts val="30"/>
              </a:spcBef>
              <a:tabLst/>
            </a:pP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This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how</a:t>
            </a:r>
            <a:r>
              <a:rPr sz="55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gradients</a:t>
            </a:r>
            <a:r>
              <a:rPr sz="5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55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used</a:t>
            </a:r>
            <a:r>
              <a:rPr sz="55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5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spatially</a:t>
            </a:r>
            <a:r>
              <a:rPr sz="55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locate</a:t>
            </a:r>
            <a:r>
              <a:rPr sz="55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signal</a:t>
            </a:r>
            <a:r>
              <a:rPr sz="5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nd</a:t>
            </a:r>
            <a:r>
              <a:rPr sz="55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re-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phase  spins.</a:t>
            </a:r>
            <a:endParaRPr sz="5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94"/>
              </a:lnSpc>
              <a:tabLst/>
            </a:pP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Gradient</a:t>
            </a:r>
            <a:r>
              <a:rPr sz="55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55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5500" kern="0" spc="9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powered</a:t>
            </a:r>
            <a:r>
              <a:rPr sz="5500" kern="0" spc="9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amplifiers.</a:t>
            </a:r>
            <a:endParaRPr sz="55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3000"/>
              </a:lnSpc>
              <a:spcBef>
                <a:spcPts val="100"/>
              </a:spcBef>
              <a:tabLst/>
            </a:pP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Faults</a:t>
            </a:r>
            <a:r>
              <a:rPr sz="55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55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amplifiers</a:t>
            </a:r>
            <a:r>
              <a:rPr sz="55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r>
              <a:rPr sz="55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result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ometric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distortion</a:t>
            </a:r>
            <a:r>
              <a:rPr sz="5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5500" kern="0" spc="10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500" kern="0" spc="1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MR</a:t>
            </a:r>
            <a:r>
              <a:rPr sz="5500" kern="0" spc="10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image.</a:t>
            </a:r>
            <a:endParaRPr sz="5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9600" cy="19507200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8324937" y="16571492"/>
            <a:ext cx="9384030" cy="8045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133"/>
              </a:lnSpc>
              <a:tabLst/>
            </a:pP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How</a:t>
            </a:r>
            <a:r>
              <a:rPr sz="45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gradients</a:t>
            </a:r>
            <a:r>
              <a:rPr sz="4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change</a:t>
            </a:r>
            <a:r>
              <a:rPr sz="45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45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strength.</a:t>
            </a:r>
            <a:endParaRPr sz="4500" dirty="0">
              <a:latin typeface="Arial"/>
              <a:ea typeface="Arial"/>
              <a:cs typeface="Arial"/>
            </a:endParaRPr>
          </a:p>
        </p:txBody>
      </p:sp>
      <p:sp>
        <p:nvSpPr>
          <p:cNvPr id="144" name="textbox 144"/>
          <p:cNvSpPr/>
          <p:nvPr/>
        </p:nvSpPr>
        <p:spPr>
          <a:xfrm>
            <a:off x="10464747" y="14298195"/>
            <a:ext cx="3677284" cy="12122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100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9000"/>
              </a:lnSpc>
              <a:tabLst/>
            </a:pPr>
            <a:r>
              <a:rPr sz="2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precessional</a:t>
            </a:r>
            <a:r>
              <a:rPr sz="26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frequen</a:t>
            </a:r>
            <a:r>
              <a:rPr sz="2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cies</a:t>
            </a:r>
            <a:r>
              <a:rPr sz="2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26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nuclei</a:t>
            </a:r>
            <a:r>
              <a:rPr sz="26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remain</a:t>
            </a:r>
            <a:r>
              <a:rPr sz="26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</a:t>
            </a:r>
            <a:endParaRPr sz="2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191"/>
              </a:lnSpc>
              <a:tabLst/>
            </a:pPr>
            <a:r>
              <a:rPr sz="2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centre frequ</a:t>
            </a:r>
            <a:r>
              <a:rPr sz="2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ency</a:t>
            </a:r>
            <a:endParaRPr sz="2600" dirty="0">
              <a:latin typeface="Arial"/>
              <a:ea typeface="Arial"/>
              <a:cs typeface="Arial"/>
            </a:endParaRPr>
          </a:p>
        </p:txBody>
      </p:sp>
      <p:sp>
        <p:nvSpPr>
          <p:cNvPr id="146" name="textbox 146"/>
          <p:cNvSpPr/>
          <p:nvPr/>
        </p:nvSpPr>
        <p:spPr>
          <a:xfrm>
            <a:off x="6121403" y="14310875"/>
            <a:ext cx="3670934" cy="9239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5400" indent="-12700" algn="l" rtl="0" eaLnBrk="0">
              <a:lnSpc>
                <a:spcPct val="113000"/>
              </a:lnSpc>
              <a:tabLst/>
            </a:pPr>
            <a:r>
              <a:rPr sz="2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precessiona</a:t>
            </a:r>
            <a:r>
              <a:rPr sz="2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 frequencies of nuclel</a:t>
            </a:r>
            <a:r>
              <a:rPr sz="26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slow</a:t>
            </a:r>
            <a:r>
              <a:rPr sz="26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down</a:t>
            </a:r>
            <a:endParaRPr sz="2600" dirty="0">
              <a:latin typeface="Arial"/>
              <a:ea typeface="Arial"/>
              <a:cs typeface="Arial"/>
            </a:endParaRPr>
          </a:p>
        </p:txBody>
      </p:sp>
      <p:sp>
        <p:nvSpPr>
          <p:cNvPr id="148" name="textbox 148"/>
          <p:cNvSpPr/>
          <p:nvPr/>
        </p:nvSpPr>
        <p:spPr>
          <a:xfrm>
            <a:off x="14878054" y="14310875"/>
            <a:ext cx="3661409" cy="845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5714" algn="l" rtl="0" eaLnBrk="0">
              <a:lnSpc>
                <a:spcPct val="103000"/>
              </a:lnSpc>
              <a:spcBef>
                <a:spcPts val="1"/>
              </a:spcBef>
              <a:tabLst/>
            </a:pPr>
            <a:r>
              <a:rPr sz="2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precessional frequenci</a:t>
            </a:r>
            <a:r>
              <a:rPr sz="2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es</a:t>
            </a:r>
            <a:r>
              <a:rPr sz="2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nuclel</a:t>
            </a:r>
            <a:r>
              <a:rPr sz="26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speed</a:t>
            </a:r>
            <a:r>
              <a:rPr sz="2600" kern="0" spc="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up</a:t>
            </a:r>
            <a:endParaRPr sz="26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52" name="textbox 152"/>
          <p:cNvSpPr/>
          <p:nvPr/>
        </p:nvSpPr>
        <p:spPr>
          <a:xfrm>
            <a:off x="1511202" y="753995"/>
            <a:ext cx="22726014" cy="149250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884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318250" algn="l" rtl="0" eaLnBrk="0">
              <a:lnSpc>
                <a:spcPct val="82000"/>
              </a:lnSpc>
              <a:tabLst/>
            </a:pPr>
            <a:r>
              <a:rPr sz="10900" b="1" kern="0" spc="-40" dirty="0">
                <a:solidFill>
                  <a:srgbClr val="104492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endParaRPr sz="10900" dirty="0">
              <a:latin typeface="Arial"/>
              <a:ea typeface="Arial"/>
              <a:cs typeface="Arial"/>
            </a:endParaRPr>
          </a:p>
          <a:p>
            <a:pPr marL="3803650" algn="l" rtl="0" eaLnBrk="0">
              <a:lnSpc>
                <a:spcPct val="82000"/>
              </a:lnSpc>
              <a:spcBef>
                <a:spcPts val="2970"/>
              </a:spcBef>
              <a:tabLst/>
            </a:pPr>
            <a:r>
              <a:rPr sz="14800" b="1" kern="0" spc="-40" dirty="0">
                <a:solidFill>
                  <a:srgbClr val="104492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CHARACTERICS</a:t>
            </a:r>
            <a:endParaRPr sz="148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35"/>
              </a:lnSpc>
              <a:spcBef>
                <a:spcPts val="2122"/>
              </a:spcBef>
              <a:tabLst/>
            </a:pP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Gradient</a:t>
            </a:r>
            <a:r>
              <a:rPr sz="5700" kern="0" spc="1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gth</a:t>
            </a:r>
            <a:r>
              <a:rPr sz="5700" kern="0" spc="1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5700" kern="0" spc="10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700" kern="0" spc="1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</a:t>
            </a:r>
            <a:r>
              <a:rPr sz="5700" kern="0" spc="1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defines  how</a:t>
            </a:r>
            <a:r>
              <a:rPr sz="5700" kern="0" spc="1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steep</a:t>
            </a:r>
            <a:r>
              <a:rPr sz="5700" kern="0" spc="1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4250" algn="l" rtl="0" eaLnBrk="0">
              <a:lnSpc>
                <a:spcPct val="104000"/>
              </a:lnSpc>
              <a:spcBef>
                <a:spcPts val="27"/>
              </a:spcBef>
              <a:tabLst/>
            </a:pP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strong a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particular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is.It</a:t>
            </a:r>
            <a:r>
              <a:rPr sz="57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measured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mille tesla</a:t>
            </a:r>
            <a:r>
              <a:rPr sz="57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per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meter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(mT/m)or</a:t>
            </a:r>
            <a:r>
              <a:rPr sz="57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gauss</a:t>
            </a:r>
            <a:r>
              <a:rPr sz="57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per</a:t>
            </a:r>
            <a:r>
              <a:rPr sz="57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centi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meter</a:t>
            </a:r>
            <a:r>
              <a:rPr sz="57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G/cm.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4250" indent="-971550" algn="l" rtl="0" eaLnBrk="0">
              <a:lnSpc>
                <a:spcPct val="107000"/>
              </a:lnSpc>
              <a:spcBef>
                <a:spcPts val="108"/>
              </a:spcBef>
              <a:tabLst/>
            </a:pP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Gradient</a:t>
            </a:r>
            <a:r>
              <a:rPr sz="5700" kern="0" spc="9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speed</a:t>
            </a:r>
            <a:r>
              <a:rPr sz="5700" kern="0" spc="9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57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</a:t>
            </a:r>
            <a:r>
              <a:rPr sz="57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5700" b="1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rise time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defines the time</a:t>
            </a:r>
            <a:r>
              <a:rPr sz="5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 takes for a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given</a:t>
            </a:r>
            <a:r>
              <a:rPr sz="57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 to</a:t>
            </a:r>
            <a:r>
              <a:rPr sz="57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reach</a:t>
            </a:r>
            <a:r>
              <a:rPr sz="57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maximum</a:t>
            </a:r>
            <a:r>
              <a:rPr sz="57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amplitude.Rise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time</a:t>
            </a:r>
            <a:r>
              <a:rPr sz="57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7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measured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700" kern="0" spc="9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microse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conds.</a:t>
            </a:r>
            <a:endParaRPr sz="57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291"/>
              </a:lnSpc>
              <a:tabLst/>
            </a:pP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</a:t>
            </a:r>
            <a:r>
              <a:rPr sz="57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Slew rate defin</a:t>
            </a:r>
            <a:r>
              <a:rPr sz="57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es 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 time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 takes for a given</a:t>
            </a:r>
            <a:r>
              <a:rPr sz="57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7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reach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4250" algn="l" rtl="0" eaLnBrk="0">
              <a:lnSpc>
                <a:spcPct val="99000"/>
              </a:lnSpc>
              <a:spcBef>
                <a:spcPts val="54"/>
              </a:spcBef>
              <a:tabLst/>
            </a:pP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maximum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</a:t>
            </a:r>
            <a:r>
              <a:rPr sz="5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 what that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</a:t>
            </a:r>
            <a:r>
              <a:rPr sz="57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is.Slew</a:t>
            </a:r>
            <a:r>
              <a:rPr sz="57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</a:t>
            </a:r>
            <a:r>
              <a:rPr sz="57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 the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4250" algn="l" rtl="0" eaLnBrk="0">
              <a:lnSpc>
                <a:spcPct val="103000"/>
              </a:lnSpc>
              <a:spcBef>
                <a:spcPts val="133"/>
              </a:spcBef>
              <a:tabLst/>
            </a:pP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speed and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strength of the gradient and s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measured</a:t>
            </a:r>
            <a:r>
              <a:rPr sz="5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7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units of</a:t>
            </a:r>
            <a:r>
              <a:rPr sz="57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mille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Tesla per meter</a:t>
            </a:r>
            <a:r>
              <a:rPr sz="57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per second</a:t>
            </a:r>
            <a:r>
              <a:rPr sz="57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(mT/m/s)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4250" algn="l" rtl="0" eaLnBrk="0">
              <a:lnSpc>
                <a:spcPts val="7259"/>
              </a:lnSpc>
              <a:spcBef>
                <a:spcPts val="461"/>
              </a:spcBef>
              <a:tabLst/>
            </a:pPr>
            <a:r>
              <a:rPr sz="57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Duty cycle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defines the percentage of time that the</a:t>
            </a:r>
            <a:r>
              <a:rPr sz="57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4250" algn="l" rtl="0" eaLnBrk="0">
              <a:lnSpc>
                <a:spcPts val="7259"/>
              </a:lnSpc>
              <a:tabLst/>
            </a:pPr>
            <a:r>
              <a:rPr sz="5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permitted to work.Duty</a:t>
            </a:r>
            <a:r>
              <a:rPr sz="57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cycle</a:t>
            </a:r>
            <a:r>
              <a:rPr sz="57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expressed</a:t>
            </a:r>
            <a:r>
              <a:rPr sz="57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7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units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percentage(%).</a:t>
            </a:r>
            <a:endParaRPr sz="57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54"/>
          <p:cNvSpPr/>
          <p:nvPr/>
        </p:nvSpPr>
        <p:spPr>
          <a:xfrm>
            <a:off x="1530449" y="3331954"/>
            <a:ext cx="22817455" cy="102863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82980" indent="-970914" algn="l" rtl="0" eaLnBrk="0">
              <a:lnSpc>
                <a:spcPct val="107000"/>
              </a:lnSpc>
              <a:spcBef>
                <a:spcPts val="1"/>
              </a:spcBef>
              <a:tabLst/>
            </a:pP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Gradient amplit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ude vary</a:t>
            </a:r>
            <a:r>
              <a:rPr sz="5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but typical gradient strengths are</a:t>
            </a:r>
            <a:r>
              <a:rPr sz="57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between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10mT/m,depending on the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 of the gradients with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700" kern="0" spc="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</a:t>
            </a:r>
            <a:r>
              <a:rPr sz="57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system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2980" indent="-970914" algn="l" rtl="0" eaLnBrk="0">
              <a:lnSpc>
                <a:spcPct val="106000"/>
              </a:lnSpc>
              <a:spcBef>
                <a:spcPts val="351"/>
              </a:spcBef>
              <a:tabLst/>
            </a:pP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In</a:t>
            </a:r>
            <a:r>
              <a:rPr sz="57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7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10mT/m</a:t>
            </a:r>
            <a:r>
              <a:rPr sz="5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7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system,the</a:t>
            </a:r>
            <a:r>
              <a:rPr sz="5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57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the</a:t>
            </a:r>
            <a:r>
              <a:rPr sz="57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 field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changes</a:t>
            </a:r>
            <a:r>
              <a:rPr sz="57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10mT o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ver each meter along the gradient</a:t>
            </a:r>
            <a:r>
              <a:rPr sz="57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field.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2980" indent="-970914" algn="l" rtl="0" eaLnBrk="0">
              <a:lnSpc>
                <a:spcPct val="106000"/>
              </a:lnSpc>
              <a:spcBef>
                <a:spcPts val="500"/>
              </a:spcBef>
              <a:tabLst/>
            </a:pP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maximum amplitude or strength of a gradien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5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important when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good spatial resolution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red</a:t>
            </a:r>
            <a:endParaRPr sz="57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259"/>
              </a:lnSpc>
              <a:spcBef>
                <a:spcPts val="463"/>
              </a:spcBef>
              <a:tabLst/>
            </a:pP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To achieve small voxels that are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cessary for good</a:t>
            </a:r>
            <a:r>
              <a:rPr sz="57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spatial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3614" algn="l" rtl="0" eaLnBrk="0">
              <a:lnSpc>
                <a:spcPct val="104000"/>
              </a:lnSpc>
              <a:spcBef>
                <a:spcPts val="81"/>
              </a:spcBef>
              <a:tabLst/>
            </a:pP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resolution,all</a:t>
            </a:r>
            <a:r>
              <a:rPr sz="57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three</a:t>
            </a:r>
            <a:r>
              <a:rPr sz="57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gradients</a:t>
            </a:r>
            <a:r>
              <a:rPr sz="57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must</a:t>
            </a:r>
            <a:r>
              <a:rPr sz="57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5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able</a:t>
            </a:r>
            <a:r>
              <a:rPr sz="57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chieve</a:t>
            </a:r>
            <a:r>
              <a:rPr sz="5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7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amplitude.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83614" algn="l" rtl="0" eaLnBrk="0">
              <a:lnSpc>
                <a:spcPts val="7360"/>
              </a:lnSpc>
              <a:spcBef>
                <a:spcPts val="408"/>
              </a:spcBef>
              <a:tabLst/>
            </a:pP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  strength  can</a:t>
            </a:r>
            <a:r>
              <a:rPr sz="54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  expressed</a:t>
            </a:r>
            <a:r>
              <a:rPr sz="54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400" kern="0" spc="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units</a:t>
            </a:r>
            <a:r>
              <a:rPr sz="54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G/cm</a:t>
            </a:r>
            <a:r>
              <a:rPr sz="54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54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mT/m,where</a:t>
            </a:r>
            <a:endParaRPr sz="5400" dirty="0">
              <a:latin typeface="Arial"/>
              <a:ea typeface="Arial"/>
              <a:cs typeface="Arial"/>
            </a:endParaRPr>
          </a:p>
          <a:p>
            <a:pPr marL="983614" algn="l" rtl="0" eaLnBrk="0">
              <a:lnSpc>
                <a:spcPct val="99000"/>
              </a:lnSpc>
              <a:spcBef>
                <a:spcPts val="43"/>
              </a:spcBef>
              <a:tabLst/>
            </a:pPr>
            <a:r>
              <a:rPr sz="54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1G/cm=10</a:t>
            </a:r>
            <a:r>
              <a:rPr sz="54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54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mT/m</a:t>
            </a:r>
            <a:endParaRPr sz="5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58" name="textbox 158"/>
          <p:cNvSpPr/>
          <p:nvPr/>
        </p:nvSpPr>
        <p:spPr>
          <a:xfrm>
            <a:off x="1530449" y="1861618"/>
            <a:ext cx="22625685" cy="157632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6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40864" algn="l" rtl="0" eaLnBrk="0">
              <a:lnSpc>
                <a:spcPct val="75000"/>
              </a:lnSpc>
              <a:spcBef>
                <a:spcPts val="1"/>
              </a:spcBef>
              <a:tabLst/>
            </a:pPr>
            <a:r>
              <a:rPr sz="17200" b="1" kern="0" spc="-430" dirty="0">
                <a:solidFill>
                  <a:srgbClr val="0F43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Amplitude ve</a:t>
            </a:r>
            <a:r>
              <a:rPr sz="17200" b="1" kern="0" spc="-440" dirty="0">
                <a:solidFill>
                  <a:srgbClr val="0F43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rsus rise</a:t>
            </a:r>
            <a:endParaRPr sz="17200" dirty="0">
              <a:latin typeface="Times New Roman"/>
              <a:ea typeface="Times New Roman"/>
              <a:cs typeface="Times New Roman"/>
            </a:endParaRPr>
          </a:p>
          <a:p>
            <a:pPr marL="5441315" algn="l" rtl="0" eaLnBrk="0">
              <a:lnSpc>
                <a:spcPts val="13371"/>
              </a:lnSpc>
              <a:tabLst/>
            </a:pPr>
            <a:r>
              <a:rPr sz="10800" b="1" kern="0" spc="-60" dirty="0">
                <a:solidFill>
                  <a:srgbClr val="0F43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time</a:t>
            </a:r>
            <a:r>
              <a:rPr sz="10800" b="1" kern="0" spc="70" dirty="0">
                <a:solidFill>
                  <a:srgbClr val="0F43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      </a:t>
            </a:r>
            <a:r>
              <a:rPr sz="10800" b="1" kern="0" spc="-60" dirty="0">
                <a:solidFill>
                  <a:srgbClr val="0F439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Gradient</a:t>
            </a:r>
            <a:endParaRPr sz="10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16000"/>
              </a:lnSpc>
              <a:spcBef>
                <a:spcPts val="1711"/>
              </a:spcBef>
              <a:tabLst/>
            </a:pP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How</a:t>
            </a:r>
            <a:r>
              <a:rPr sz="57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quickly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 gradient</a:t>
            </a:r>
            <a:r>
              <a:rPr sz="57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attain</a:t>
            </a:r>
            <a:r>
              <a:rPr sz="5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7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particular slope</a:t>
            </a:r>
            <a:r>
              <a:rPr sz="57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7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called</a:t>
            </a:r>
            <a:r>
              <a:rPr sz="57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ise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time.</a:t>
            </a:r>
            <a:endParaRPr sz="5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16000"/>
              </a:lnSpc>
              <a:spcBef>
                <a:spcPts val="1720"/>
              </a:spcBef>
              <a:tabLst/>
            </a:pP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This effects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how fast a gradient can be</a:t>
            </a:r>
            <a:r>
              <a:rPr sz="57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switc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hed</a:t>
            </a:r>
            <a:r>
              <a:rPr sz="57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5700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7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off and</a:t>
            </a:r>
            <a:r>
              <a:rPr sz="5700" kern="0" spc="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turn affe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cts the</a:t>
            </a:r>
            <a:r>
              <a:rPr sz="5700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</a:t>
            </a:r>
            <a:r>
              <a:rPr sz="57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time.</a:t>
            </a:r>
            <a:endParaRPr sz="5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769"/>
              </a:lnSpc>
              <a:spcBef>
                <a:spcPts val="1720"/>
              </a:spcBef>
              <a:tabLst/>
            </a:pP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Gradient</a:t>
            </a:r>
            <a:r>
              <a:rPr sz="57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rise times are</a:t>
            </a:r>
            <a:r>
              <a:rPr sz="57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the order</a:t>
            </a:r>
            <a:r>
              <a:rPr sz="57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7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120</a:t>
            </a:r>
            <a:r>
              <a:rPr sz="57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μs.</a:t>
            </a:r>
            <a:endParaRPr sz="5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4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9000"/>
              </a:lnSpc>
              <a:spcBef>
                <a:spcPts val="6"/>
              </a:spcBef>
              <a:tabLst/>
            </a:pP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If the</a:t>
            </a:r>
            <a:r>
              <a:rPr sz="57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rise</a:t>
            </a:r>
            <a:r>
              <a:rPr sz="57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</a:t>
            </a:r>
            <a:r>
              <a:rPr sz="57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7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reduced,time</a:t>
            </a:r>
            <a:r>
              <a:rPr sz="57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saved within</a:t>
            </a:r>
            <a:r>
              <a:rPr sz="57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7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pulse</a:t>
            </a:r>
            <a:r>
              <a:rPr sz="57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sequence,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which is then translated int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 shorter</a:t>
            </a:r>
            <a:r>
              <a:rPr sz="5700" kern="0" spc="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overall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imaging</a:t>
            </a:r>
            <a:r>
              <a:rPr sz="5700" kern="0" spc="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times.</a:t>
            </a:r>
            <a:endParaRPr sz="57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62" name="textbox 162"/>
          <p:cNvSpPr/>
          <p:nvPr/>
        </p:nvSpPr>
        <p:spPr>
          <a:xfrm>
            <a:off x="3549574" y="1717124"/>
            <a:ext cx="15593060" cy="157137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929"/>
              </a:lnSpc>
              <a:tabLst/>
            </a:pP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Asymmetric gradient</a:t>
            </a:r>
            <a:r>
              <a:rPr sz="43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s.</a:t>
            </a:r>
            <a:endParaRPr sz="4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357100" algn="l" rtl="0" eaLnBrk="0">
              <a:lnSpc>
                <a:spcPts val="4497"/>
              </a:lnSpc>
              <a:spcBef>
                <a:spcPts val="998"/>
              </a:spcBef>
              <a:tabLst/>
            </a:pPr>
            <a:r>
              <a:rPr sz="3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</a:t>
            </a:r>
            <a:r>
              <a:rPr sz="33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overs</a:t>
            </a:r>
            <a:r>
              <a:rPr sz="3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hoot</a:t>
            </a:r>
            <a:endParaRPr sz="3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3955415" algn="l" rtl="0" eaLnBrk="0">
              <a:lnSpc>
                <a:spcPts val="4497"/>
              </a:lnSpc>
              <a:spcBef>
                <a:spcPts val="993"/>
              </a:spcBef>
              <a:tabLst/>
            </a:pPr>
            <a:r>
              <a:rPr sz="3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</a:t>
            </a:r>
            <a:r>
              <a:rPr sz="33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3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endParaRPr sz="3300" dirty="0">
              <a:latin typeface="Arial"/>
              <a:ea typeface="Arial"/>
              <a:cs typeface="Arial"/>
            </a:endParaRPr>
          </a:p>
          <a:p>
            <a:pPr marL="3937000" algn="l" rtl="0" eaLnBrk="0">
              <a:lnSpc>
                <a:spcPct val="79000"/>
              </a:lnSpc>
              <a:spcBef>
                <a:spcPts val="1390"/>
              </a:spcBef>
              <a:tabLst/>
            </a:pPr>
            <a:r>
              <a:rPr sz="3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3300" i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ystem</a:t>
            </a:r>
            <a:endParaRPr sz="3300" i="1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994265" indent="-7809865" algn="l" rtl="0" eaLnBrk="0">
              <a:lnSpc>
                <a:spcPct val="102000"/>
              </a:lnSpc>
              <a:spcBef>
                <a:spcPts val="999"/>
              </a:spcBef>
              <a:tabLst/>
            </a:pPr>
            <a:r>
              <a:rPr sz="3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conventional</a:t>
            </a:r>
            <a:r>
              <a:rPr sz="33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            </a:t>
            </a:r>
            <a:r>
              <a:rPr sz="3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high  amplitude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    </a:t>
            </a:r>
            <a:r>
              <a:rPr sz="3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endParaRPr sz="3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5929"/>
              </a:lnSpc>
              <a:spcBef>
                <a:spcPts val="2"/>
              </a:spcBef>
              <a:tabLst/>
            </a:pP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Graphical</a:t>
            </a:r>
            <a:r>
              <a:rPr sz="43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representation</a:t>
            </a:r>
            <a:r>
              <a:rPr sz="43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4300" kern="0" spc="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asymmetric</a:t>
            </a:r>
            <a:r>
              <a:rPr sz="43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endParaRPr sz="43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4708"/>
            <a:ext cx="26003356" cy="19507200"/>
          </a:xfrm>
          <a:prstGeom prst="rect">
            <a:avLst/>
          </a:prstGeom>
        </p:spPr>
      </p:pic>
      <p:sp>
        <p:nvSpPr>
          <p:cNvPr id="10" name="textbox 10"/>
          <p:cNvSpPr/>
          <p:nvPr/>
        </p:nvSpPr>
        <p:spPr>
          <a:xfrm>
            <a:off x="1549436" y="9753600"/>
            <a:ext cx="22322155" cy="7121467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783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0000"/>
              </a:lnSpc>
              <a:tabLst/>
            </a:pPr>
            <a:r>
              <a:rPr sz="5400" kern="0" spc="-130" dirty="0">
                <a:solidFill>
                  <a:srgbClr val="00AF4B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5400" kern="0" spc="50" dirty="0">
                <a:solidFill>
                  <a:srgbClr val="00AF4B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5400" b="1" kern="0" spc="-130" dirty="0">
                <a:solidFill>
                  <a:srgbClr val="00AF4B">
                    <a:alpha val="100000"/>
                  </a:srgbClr>
                </a:solidFill>
                <a:latin typeface="Arial"/>
                <a:ea typeface="Arial"/>
                <a:cs typeface="Arial"/>
              </a:rPr>
              <a:t>HISTORY</a:t>
            </a:r>
            <a:endParaRPr sz="5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spcBef>
                <a:spcPts val="30"/>
              </a:spcBef>
              <a:tabLst/>
            </a:pP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Historically gradient</a:t>
            </a:r>
            <a:r>
              <a:rPr sz="54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 were</a:t>
            </a:r>
            <a:r>
              <a:rPr sz="54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mposed of</a:t>
            </a:r>
            <a:r>
              <a:rPr sz="54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individual</a:t>
            </a:r>
            <a:r>
              <a:rPr sz="54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wires</a:t>
            </a:r>
            <a:r>
              <a:rPr sz="54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wrapped</a:t>
            </a:r>
            <a:endParaRPr sz="5400" dirty="0">
              <a:latin typeface="Arial"/>
              <a:ea typeface="Arial"/>
              <a:cs typeface="Arial"/>
            </a:endParaRPr>
          </a:p>
          <a:p>
            <a:pPr marL="946150" algn="l" rtl="0" eaLnBrk="0">
              <a:lnSpc>
                <a:spcPct val="98000"/>
              </a:lnSpc>
              <a:spcBef>
                <a:spcPts val="30"/>
              </a:spcBef>
              <a:tabLst/>
            </a:pP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into</a:t>
            </a:r>
            <a:r>
              <a:rPr sz="54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cylindrical formers</a:t>
            </a:r>
            <a:r>
              <a:rPr sz="54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made</a:t>
            </a:r>
            <a:r>
              <a:rPr sz="54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 fiber glass</a:t>
            </a:r>
            <a:r>
              <a:rPr sz="54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4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coated with</a:t>
            </a:r>
            <a:r>
              <a:rPr sz="54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epoxy</a:t>
            </a:r>
            <a:endParaRPr sz="54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spcBef>
                <a:spcPts val="1628"/>
              </a:spcBef>
              <a:tabLst/>
            </a:pP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Many</a:t>
            </a:r>
            <a:r>
              <a:rPr sz="54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laboratory</a:t>
            </a:r>
            <a:r>
              <a:rPr sz="54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instrumen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ts</a:t>
            </a:r>
            <a:r>
              <a:rPr sz="54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4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very</a:t>
            </a:r>
            <a:r>
              <a:rPr sz="54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high-field</a:t>
            </a:r>
            <a:r>
              <a:rPr sz="54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human</a:t>
            </a:r>
            <a:r>
              <a:rPr sz="54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scanners</a:t>
            </a:r>
            <a:r>
              <a:rPr sz="54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still</a:t>
            </a:r>
            <a:endParaRPr sz="54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8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spcBef>
                <a:spcPts val="1622"/>
              </a:spcBef>
              <a:tabLst/>
            </a:pP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Today,however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,most</a:t>
            </a:r>
            <a:r>
              <a:rPr sz="54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widely</a:t>
            </a:r>
            <a:r>
              <a:rPr sz="5400" kern="0" spc="9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manufactured</a:t>
            </a:r>
            <a:r>
              <a:rPr sz="54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superconducting</a:t>
            </a:r>
            <a:r>
              <a:rPr sz="54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scanners</a:t>
            </a:r>
            <a:endParaRPr sz="5400" dirty="0">
              <a:latin typeface="Arial"/>
              <a:ea typeface="Arial"/>
              <a:cs typeface="Arial"/>
            </a:endParaRPr>
          </a:p>
          <a:p>
            <a:pPr marL="946150" algn="l" rtl="0" eaLnBrk="0">
              <a:lnSpc>
                <a:spcPct val="99000"/>
              </a:lnSpc>
              <a:spcBef>
                <a:spcPts val="41"/>
              </a:spcBef>
              <a:tabLst/>
            </a:pP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utilize</a:t>
            </a:r>
            <a:r>
              <a:rPr sz="54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distrib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uted</a:t>
            </a:r>
            <a:r>
              <a:rPr sz="54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windings</a:t>
            </a:r>
            <a:r>
              <a:rPr sz="54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4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4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"fingerprint"pattern</a:t>
            </a:r>
            <a:r>
              <a:rPr sz="54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consisting</a:t>
            </a:r>
            <a:r>
              <a:rPr sz="54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endParaRPr sz="5400" dirty="0">
              <a:latin typeface="Arial"/>
              <a:ea typeface="Arial"/>
              <a:cs typeface="Arial"/>
            </a:endParaRPr>
          </a:p>
        </p:txBody>
      </p:sp>
      <p:sp>
        <p:nvSpPr>
          <p:cNvPr id="12" name="textbox 12"/>
          <p:cNvSpPr/>
          <p:nvPr/>
        </p:nvSpPr>
        <p:spPr>
          <a:xfrm>
            <a:off x="1549436" y="183258"/>
            <a:ext cx="21429344" cy="398640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87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4000"/>
              </a:lnSpc>
              <a:tabLst/>
            </a:pPr>
            <a:r>
              <a:rPr sz="15900" b="1" kern="0" spc="-35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Magnetic field gradient</a:t>
            </a:r>
            <a:r>
              <a:rPr sz="15900" b="1" kern="0" spc="-36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</a:t>
            </a:r>
            <a:endParaRPr sz="15900" dirty="0">
              <a:latin typeface="Times New Roman"/>
              <a:ea typeface="Times New Roman"/>
              <a:cs typeface="Times New Roman"/>
            </a:endParaRPr>
          </a:p>
          <a:p>
            <a:pPr marL="5079365" algn="l" rtl="0" eaLnBrk="0">
              <a:lnSpc>
                <a:spcPct val="76000"/>
              </a:lnSpc>
              <a:spcBef>
                <a:spcPts val="9"/>
              </a:spcBef>
              <a:tabLst/>
            </a:pPr>
            <a:r>
              <a:rPr sz="15900" b="1" kern="0" spc="-410" dirty="0">
                <a:solidFill>
                  <a:srgbClr val="00AF5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(Gradient coils)</a:t>
            </a:r>
            <a:endParaRPr sz="159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9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tabLst/>
            </a:pPr>
            <a:r>
              <a:rPr sz="5400" kern="0" spc="-3830" dirty="0">
                <a:solidFill>
                  <a:srgbClr val="F70000">
                    <a:alpha val="100000"/>
                  </a:srgbClr>
                </a:solidFill>
                <a:latin typeface="SimSun"/>
                <a:ea typeface="SimSun"/>
                <a:cs typeface="SimSun"/>
              </a:rPr>
              <a:t>●</a:t>
            </a:r>
            <a:r>
              <a:rPr sz="5400" kern="0" spc="40" dirty="0">
                <a:solidFill>
                  <a:srgbClr val="F70000">
                    <a:alpha val="100000"/>
                  </a:srgbClr>
                </a:solidFill>
                <a:latin typeface="SimSun"/>
                <a:ea typeface="SimSun"/>
                <a:cs typeface="SimSun"/>
              </a:rPr>
              <a:t>  </a:t>
            </a:r>
            <a:r>
              <a:rPr sz="5400" kern="0" spc="-4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What</a:t>
            </a:r>
            <a:r>
              <a:rPr sz="5400" kern="0" spc="67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4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5400" kern="0" spc="71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4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400" kern="0" spc="67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4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5400" kern="0" spc="69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400" kern="0" spc="-40" dirty="0">
                <a:solidFill>
                  <a:srgbClr val="F7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?</a:t>
            </a:r>
            <a:endParaRPr sz="5400" dirty="0">
              <a:latin typeface="Arial"/>
              <a:ea typeface="Arial"/>
              <a:cs typeface="Arial"/>
            </a:endParaRPr>
          </a:p>
        </p:txBody>
      </p:sp>
      <p:grpSp>
        <p:nvGrpSpPr>
          <p:cNvPr id="2" name="group 2"/>
          <p:cNvGrpSpPr/>
          <p:nvPr/>
        </p:nvGrpSpPr>
        <p:grpSpPr>
          <a:xfrm rot="21600000">
            <a:off x="2533594" y="5475268"/>
            <a:ext cx="19565620" cy="3516379"/>
            <a:chOff x="0" y="-106327"/>
            <a:chExt cx="19565620" cy="351637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19278575" cy="3410052"/>
            </a:xfrm>
            <a:prstGeom prst="rect">
              <a:avLst/>
            </a:prstGeom>
          </p:spPr>
        </p:pic>
        <p:sp>
          <p:nvSpPr>
            <p:cNvPr id="16" name="textbox 16"/>
            <p:cNvSpPr/>
            <p:nvPr/>
          </p:nvSpPr>
          <p:spPr>
            <a:xfrm>
              <a:off x="261620" y="-106327"/>
              <a:ext cx="19304000" cy="34861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1097914" indent="-799465" algn="l" rtl="0" eaLnBrk="0">
                <a:lnSpc>
                  <a:spcPct val="86000"/>
                </a:lnSpc>
                <a:spcBef>
                  <a:spcPts val="1"/>
                </a:spcBef>
                <a:tabLst/>
              </a:pPr>
              <a:r>
                <a:rPr sz="5400" kern="0" spc="-2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·Conducting  loops</a:t>
              </a:r>
              <a:r>
                <a:rPr sz="5400" kern="0" spc="122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400" kern="0" spc="-2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made  of</a:t>
              </a:r>
              <a:r>
                <a:rPr sz="5400" kern="0" spc="67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400" kern="0" spc="-2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wires  or</a:t>
              </a:r>
              <a:r>
                <a:rPr sz="5400" kern="0" spc="-3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foil  etchings  wound  on  a</a:t>
              </a:r>
              <a:r>
                <a:rPr sz="54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   </a:t>
              </a:r>
              <a:r>
                <a:rPr sz="5400" kern="0" spc="-3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shell</a:t>
              </a:r>
              <a:r>
                <a:rPr sz="5400" kern="0" spc="82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400" kern="0" spc="-3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with</a:t>
              </a:r>
              <a:r>
                <a:rPr sz="5400" kern="0" spc="95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400" kern="0" spc="-3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in</a:t>
              </a:r>
              <a:r>
                <a:rPr sz="5400" kern="0" spc="106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400" kern="0" spc="-3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s</a:t>
              </a:r>
              <a:r>
                <a:rPr sz="5400" kern="0" spc="-4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canner</a:t>
              </a:r>
              <a:r>
                <a:rPr sz="5400" kern="0" spc="76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5400" kern="0" spc="-4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bore</a:t>
              </a:r>
              <a:endParaRPr sz="5400" dirty="0">
                <a:latin typeface="Times New Roman"/>
                <a:ea typeface="Times New Roman"/>
                <a:cs typeface="Times New Roman"/>
              </a:endParaRPr>
            </a:p>
            <a:p>
              <a:pPr marL="1097914" indent="-799465" algn="l" rtl="0" eaLnBrk="0">
                <a:lnSpc>
                  <a:spcPct val="81000"/>
                </a:lnSpc>
                <a:spcBef>
                  <a:spcPts val="1278"/>
                </a:spcBef>
                <a:tabLst/>
              </a:pPr>
              <a:r>
                <a:rPr sz="54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·Produce  calibrated  distortions  of  ma</a:t>
              </a:r>
              <a:r>
                <a:rPr sz="5400" kern="0" spc="-1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in  magnetic</a:t>
              </a:r>
              <a:r>
                <a:rPr sz="5400" kern="0" spc="17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</a:t>
              </a:r>
              <a:r>
                <a:rPr sz="5400" kern="0" spc="-1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field</a:t>
              </a:r>
              <a:r>
                <a:rPr sz="5400" kern="0" spc="15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</a:t>
              </a:r>
              <a:r>
                <a:rPr sz="5400" kern="0" spc="-1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in  x,y,</a:t>
              </a:r>
              <a:r>
                <a:rPr sz="5400" kern="0" spc="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      </a:t>
              </a:r>
              <a:r>
                <a:rPr sz="5400" kern="0" spc="-20" dirty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  <a:cs typeface="Times New Roman"/>
                </a:rPr>
                <a:t>z,directions</a:t>
              </a:r>
              <a:endParaRPr sz="5400" dirty="0">
                <a:latin typeface="Times New Roman"/>
                <a:ea typeface="Times New Roman"/>
                <a:cs typeface="Times New Roman"/>
              </a:endParaRPr>
            </a:p>
          </p:txBody>
        </p:sp>
      </p:grpSp>
      <p:sp>
        <p:nvSpPr>
          <p:cNvPr id="18" name="textbox 18"/>
          <p:cNvSpPr/>
          <p:nvPr/>
        </p:nvSpPr>
        <p:spPr>
          <a:xfrm>
            <a:off x="2482920" y="15247686"/>
            <a:ext cx="21366480" cy="960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tabLst/>
            </a:pP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multiple thin</a:t>
            </a:r>
            <a:r>
              <a:rPr sz="54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metallic strips or large copper</a:t>
            </a:r>
            <a:r>
              <a:rPr sz="54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sheets</a:t>
            </a:r>
            <a:r>
              <a:rPr sz="54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etched</a:t>
            </a:r>
            <a:r>
              <a:rPr sz="54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into</a:t>
            </a:r>
            <a:r>
              <a:rPr sz="54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complex</a:t>
            </a:r>
            <a:endParaRPr sz="5400" dirty="0">
              <a:latin typeface="Arial"/>
              <a:ea typeface="Arial"/>
              <a:cs typeface="Arial"/>
            </a:endParaRPr>
          </a:p>
        </p:txBody>
      </p:sp>
      <p:sp>
        <p:nvSpPr>
          <p:cNvPr id="20" name="textbox 20"/>
          <p:cNvSpPr/>
          <p:nvPr/>
        </p:nvSpPr>
        <p:spPr>
          <a:xfrm>
            <a:off x="2482920" y="11630678"/>
            <a:ext cx="5075554" cy="24657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tabLst/>
            </a:pPr>
            <a:r>
              <a:rPr sz="5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resin.</a:t>
            </a:r>
            <a:endParaRPr sz="54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3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tabLst/>
            </a:pP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</a:t>
            </a:r>
            <a:r>
              <a:rPr sz="54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54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method.</a:t>
            </a:r>
            <a:endParaRPr sz="5400" dirty="0">
              <a:latin typeface="Arial"/>
              <a:ea typeface="Arial"/>
              <a:cs typeface="Arial"/>
            </a:endParaRPr>
          </a:p>
        </p:txBody>
      </p:sp>
      <p:sp>
        <p:nvSpPr>
          <p:cNvPr id="22" name="textbox 22"/>
          <p:cNvSpPr/>
          <p:nvPr/>
        </p:nvSpPr>
        <p:spPr>
          <a:xfrm>
            <a:off x="2482920" y="15914441"/>
            <a:ext cx="10904855" cy="960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360"/>
              </a:lnSpc>
              <a:tabLst/>
            </a:pPr>
            <a:r>
              <a:rPr sz="5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patterns an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 applied</a:t>
            </a:r>
            <a:r>
              <a:rPr sz="5400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4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4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cylinder.</a:t>
            </a:r>
            <a:endParaRPr sz="5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64"/>
          <p:cNvSpPr/>
          <p:nvPr/>
        </p:nvSpPr>
        <p:spPr>
          <a:xfrm>
            <a:off x="2303796" y="206925"/>
            <a:ext cx="20855939" cy="20249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77000"/>
              </a:lnSpc>
              <a:spcBef>
                <a:spcPts val="1"/>
              </a:spcBef>
              <a:tabLst/>
            </a:pPr>
            <a:r>
              <a:rPr sz="10000" b="1" kern="0" spc="-310" dirty="0">
                <a:solidFill>
                  <a:srgbClr val="0E4598">
                    <a:alpha val="100000"/>
                  </a:srgbClr>
                </a:solidFill>
                <a:latin typeface="+mj-ea"/>
                <a:ea typeface="+mj-ea"/>
                <a:cs typeface="Times New Roman"/>
              </a:rPr>
              <a:t>Balanced gradient sy</a:t>
            </a:r>
            <a:r>
              <a:rPr sz="10000" b="1" kern="0" spc="-320" dirty="0">
                <a:solidFill>
                  <a:srgbClr val="0E4598">
                    <a:alpha val="100000"/>
                  </a:srgbClr>
                </a:solidFill>
                <a:latin typeface="+mj-ea"/>
                <a:ea typeface="+mj-ea"/>
                <a:cs typeface="Times New Roman"/>
              </a:rPr>
              <a:t>stems</a:t>
            </a:r>
            <a:endParaRPr sz="10000" dirty="0">
              <a:latin typeface="+mj-ea"/>
              <a:ea typeface="+mj-ea"/>
              <a:cs typeface="Times New Roman"/>
            </a:endParaRPr>
          </a:p>
        </p:txBody>
      </p:sp>
      <p:sp>
        <p:nvSpPr>
          <p:cNvPr id="166" name="textbox 166"/>
          <p:cNvSpPr/>
          <p:nvPr/>
        </p:nvSpPr>
        <p:spPr>
          <a:xfrm>
            <a:off x="1644631" y="2596896"/>
            <a:ext cx="22724110" cy="15269358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812"/>
              </a:lnSpc>
              <a:tabLst/>
            </a:pP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A</a:t>
            </a:r>
            <a:r>
              <a:rPr sz="55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waveform,which</a:t>
            </a:r>
            <a:r>
              <a:rPr sz="55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will</a:t>
            </a:r>
            <a:r>
              <a:rPr sz="55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act</a:t>
            </a:r>
            <a:r>
              <a:rPr sz="55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55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any</a:t>
            </a:r>
            <a:r>
              <a:rPr sz="55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stationary</a:t>
            </a:r>
            <a:r>
              <a:rPr sz="55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spin</a:t>
            </a:r>
            <a:r>
              <a:rPr sz="55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55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endParaRPr sz="55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97000"/>
              </a:lnSpc>
              <a:spcBef>
                <a:spcPts val="111"/>
              </a:spcBef>
              <a:tabLst/>
            </a:pP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resonance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between</a:t>
            </a:r>
            <a:r>
              <a:rPr sz="55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two</a:t>
            </a:r>
            <a:r>
              <a:rPr sz="55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consecuti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ve</a:t>
            </a:r>
            <a:r>
              <a:rPr sz="55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RF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pulses</a:t>
            </a:r>
            <a:r>
              <a:rPr sz="55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return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</a:t>
            </a:r>
            <a:r>
              <a:rPr sz="55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5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same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phase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</a:t>
            </a:r>
            <a:r>
              <a:rPr sz="55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had</a:t>
            </a:r>
            <a:r>
              <a:rPr sz="55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before</a:t>
            </a:r>
            <a:r>
              <a:rPr sz="55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wer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</a:t>
            </a:r>
            <a:r>
              <a:rPr sz="55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applied</a:t>
            </a:r>
            <a:endParaRPr sz="55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96000"/>
              </a:lnSpc>
              <a:spcBef>
                <a:spcPts val="1657"/>
              </a:spcBef>
              <a:tabLst/>
            </a:pP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500" kern="0" spc="9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500" kern="0" spc="1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balanced</a:t>
            </a:r>
            <a:r>
              <a:rPr sz="5500" kern="0" spc="9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9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system,each</a:t>
            </a:r>
            <a:r>
              <a:rPr sz="5500" kern="0" spc="9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1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pulse</a:t>
            </a:r>
            <a:r>
              <a:rPr sz="5500" kern="0" spc="1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1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balanced</a:t>
            </a:r>
            <a:r>
              <a:rPr sz="5500" kern="0" spc="1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</a:t>
            </a:r>
            <a:r>
              <a:rPr sz="5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equal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but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opposite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dient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pulse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known</a:t>
            </a:r>
            <a:r>
              <a:rPr sz="5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</a:t>
            </a:r>
            <a:r>
              <a:rPr sz="55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bipolar</a:t>
            </a:r>
            <a:r>
              <a:rPr sz="5500" b="1" kern="0" spc="1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</a:t>
            </a:r>
            <a:r>
              <a:rPr sz="5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balanced</a:t>
            </a:r>
            <a:r>
              <a:rPr sz="5500" b="1" kern="0" spc="10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b="1" kern="0" spc="9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55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ystem</a:t>
            </a:r>
            <a:endParaRPr sz="55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64564" indent="228600" algn="l" rtl="0" eaLnBrk="0">
              <a:lnSpc>
                <a:spcPct val="100000"/>
              </a:lnSpc>
              <a:spcBef>
                <a:spcPts val="1660"/>
              </a:spcBef>
              <a:tabLst/>
            </a:pP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during</a:t>
            </a:r>
            <a:r>
              <a:rPr sz="55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10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readout,the</a:t>
            </a:r>
            <a:r>
              <a:rPr sz="5500" kern="0" spc="9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itude</a:t>
            </a:r>
            <a:r>
              <a:rPr sz="5500" kern="0" spc="8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10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lobe</a:t>
            </a:r>
            <a:r>
              <a:rPr sz="5500" kern="0" spc="9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5500" kern="0" spc="10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limited</a:t>
            </a:r>
            <a:r>
              <a:rPr sz="5500" kern="0" spc="10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desired</a:t>
            </a:r>
            <a:r>
              <a:rPr sz="55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resolution</a:t>
            </a:r>
            <a:r>
              <a:rPr sz="55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chose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</a:t>
            </a:r>
            <a:r>
              <a:rPr sz="55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9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FOV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(bandwidth</a:t>
            </a:r>
            <a:r>
              <a:rPr sz="55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sampling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time)</a:t>
            </a:r>
            <a:endParaRPr sz="55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5000"/>
              </a:lnSpc>
              <a:spcBef>
                <a:spcPts val="1653"/>
              </a:spcBef>
              <a:tabLst/>
            </a:pP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</a:t>
            </a:r>
            <a:r>
              <a:rPr sz="55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ent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55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(determined</a:t>
            </a:r>
            <a:r>
              <a:rPr sz="55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sampling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time)is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determined</a:t>
            </a:r>
            <a:r>
              <a:rPr sz="5500" kern="0" spc="1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1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read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out/receive</a:t>
            </a:r>
            <a:r>
              <a:rPr sz="5500" kern="0" spc="1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bandwidth.</a:t>
            </a:r>
            <a:endParaRPr sz="55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782"/>
              </a:lnSpc>
              <a:spcBef>
                <a:spcPts val="1657"/>
              </a:spcBef>
              <a:tabLst/>
            </a:pP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if this</a:t>
            </a:r>
            <a:r>
              <a:rPr sz="55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55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doubled</a:t>
            </a:r>
            <a:r>
              <a:rPr sz="5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55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application</a:t>
            </a:r>
            <a:r>
              <a:rPr sz="55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positive</a:t>
            </a:r>
            <a:r>
              <a:rPr sz="55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negative</a:t>
            </a:r>
            <a:endParaRPr sz="55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101000"/>
              </a:lnSpc>
              <a:spcBef>
                <a:spcPts val="40"/>
              </a:spcBef>
              <a:tabLst/>
            </a:pP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lobes</a:t>
            </a:r>
            <a:r>
              <a:rPr sz="5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the</a:t>
            </a:r>
            <a:r>
              <a:rPr sz="5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same</a:t>
            </a:r>
            <a:r>
              <a:rPr sz="55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</a:t>
            </a:r>
            <a:r>
              <a:rPr sz="55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sampling</a:t>
            </a:r>
            <a:r>
              <a:rPr sz="5500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,time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55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wasted</a:t>
            </a:r>
            <a:r>
              <a:rPr sz="5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within</a:t>
            </a:r>
            <a:r>
              <a:rPr sz="55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pulse</a:t>
            </a:r>
            <a:r>
              <a:rPr sz="5500" kern="0" spc="1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sequence</a:t>
            </a:r>
            <a:endParaRPr sz="5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9600" cy="19507200"/>
          </a:xfrm>
          <a:prstGeom prst="rect">
            <a:avLst/>
          </a:prstGeom>
        </p:spPr>
      </p:pic>
      <p:pic>
        <p:nvPicPr>
          <p:cNvPr id="170" name="picture 1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606751" y="8001071"/>
            <a:ext cx="7759703" cy="6622891"/>
          </a:xfrm>
          <a:prstGeom prst="rect">
            <a:avLst/>
          </a:prstGeom>
        </p:spPr>
      </p:pic>
      <p:sp>
        <p:nvSpPr>
          <p:cNvPr id="172" name="textbox 172"/>
          <p:cNvSpPr/>
          <p:nvPr/>
        </p:nvSpPr>
        <p:spPr>
          <a:xfrm>
            <a:off x="13506569" y="11611597"/>
            <a:ext cx="11141709" cy="44691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0794365" algn="l" rtl="0" eaLnBrk="0">
              <a:lnSpc>
                <a:spcPts val="4634"/>
              </a:lnSpc>
              <a:tabLst/>
            </a:pPr>
            <a:r>
              <a:rPr sz="3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0</a:t>
            </a:r>
            <a:endParaRPr sz="34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6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3847465" algn="l" rtl="0" eaLnBrk="0">
              <a:lnSpc>
                <a:spcPts val="2521"/>
              </a:lnSpc>
              <a:spcBef>
                <a:spcPts val="550"/>
              </a:spcBef>
              <a:tabLst/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8ymmetic pcshve</a:t>
            </a:r>
            <a:endParaRPr sz="1800" dirty="0">
              <a:latin typeface="Arial"/>
              <a:ea typeface="Arial"/>
              <a:cs typeface="Arial"/>
            </a:endParaRPr>
          </a:p>
          <a:p>
            <a:pPr marL="3847465" algn="l" rtl="0" eaLnBrk="0">
              <a:lnSpc>
                <a:spcPts val="2180"/>
              </a:lnSpc>
              <a:spcBef>
                <a:spcPts val="941"/>
              </a:spcBef>
              <a:tabLst/>
            </a:pPr>
            <a:r>
              <a:rPr sz="1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16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nej35Ve</a:t>
            </a:r>
            <a:r>
              <a:rPr sz="16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</a:t>
            </a:r>
            <a:r>
              <a:rPr sz="1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ent</a:t>
            </a:r>
            <a:r>
              <a:rPr sz="16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ttes</a:t>
            </a:r>
            <a:endParaRPr sz="16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2000"/>
              </a:lnSpc>
              <a:spcBef>
                <a:spcPts val="847"/>
              </a:spcBef>
              <a:tabLst/>
            </a:pPr>
            <a:r>
              <a:rPr sz="2800" kern="0" spc="-19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Ⅲ</a:t>
            </a:r>
            <a:endParaRPr sz="2800" dirty="0">
              <a:latin typeface="SimHei"/>
              <a:ea typeface="SimHei"/>
              <a:cs typeface="SimHei"/>
            </a:endParaRPr>
          </a:p>
          <a:p>
            <a:pPr marL="12700" algn="l" rtl="0" eaLnBrk="0">
              <a:lnSpc>
                <a:spcPts val="7292"/>
              </a:lnSpc>
              <a:spcBef>
                <a:spcPts val="1426"/>
              </a:spcBef>
              <a:tabLst/>
            </a:pPr>
            <a:r>
              <a:rPr sz="5300" kern="0" spc="-46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38</a:t>
            </a:r>
            <a:r>
              <a:rPr sz="5300" kern="0" spc="-28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300" kern="0" spc="-10" baseline="9743" dirty="0">
                <a:solidFill>
                  <a:srgbClr val="17B6B6">
                    <a:alpha val="100000"/>
                  </a:srgbClr>
                </a:solidFill>
                <a:latin typeface="Arial"/>
                <a:ea typeface="Arial"/>
                <a:cs typeface="Arial"/>
              </a:rPr>
              <a:t>Figure</a:t>
            </a:r>
            <a:r>
              <a:rPr sz="2100" kern="0" spc="-10" dirty="0">
                <a:solidFill>
                  <a:srgbClr val="17B6B6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300" kern="0" spc="-10" baseline="9743" dirty="0">
                <a:solidFill>
                  <a:srgbClr val="17B6B6">
                    <a:alpha val="100000"/>
                  </a:srgbClr>
                </a:solidFill>
                <a:latin typeface="Arial"/>
                <a:ea typeface="Arial"/>
                <a:cs typeface="Arial"/>
              </a:rPr>
              <a:t>g.16</a:t>
            </a:r>
            <a:r>
              <a:rPr sz="2100" kern="0" spc="-10" dirty="0">
                <a:solidFill>
                  <a:srgbClr val="17B6B6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300" kern="0" spc="-10" baseline="9743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Asymmetricgra</a:t>
            </a:r>
            <a:r>
              <a:rPr sz="3300" kern="0" spc="-20" baseline="9743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dients.</a:t>
            </a:r>
            <a:endParaRPr sz="3300" baseline="9743" dirty="0">
              <a:latin typeface="Arial"/>
              <a:ea typeface="Arial"/>
              <a:cs typeface="Arial"/>
            </a:endParaRPr>
          </a:p>
        </p:txBody>
      </p:sp>
      <p:sp>
        <p:nvSpPr>
          <p:cNvPr id="174" name="textbox 174"/>
          <p:cNvSpPr/>
          <p:nvPr/>
        </p:nvSpPr>
        <p:spPr>
          <a:xfrm>
            <a:off x="2355734" y="5230592"/>
            <a:ext cx="20815935" cy="10375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155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8000"/>
              </a:lnSpc>
              <a:tabLst/>
            </a:pPr>
            <a:r>
              <a:rPr sz="5700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Balanced or</a:t>
            </a:r>
            <a:r>
              <a:rPr sz="57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bipolar gradients                </a:t>
            </a:r>
            <a:r>
              <a:rPr sz="6800" b="1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Asymmetric g</a:t>
            </a:r>
            <a:r>
              <a:rPr sz="68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radients</a:t>
            </a:r>
            <a:endParaRPr sz="6800" dirty="0">
              <a:latin typeface="Arial"/>
              <a:ea typeface="Arial"/>
              <a:cs typeface="Arial"/>
            </a:endParaRPr>
          </a:p>
        </p:txBody>
      </p:sp>
      <p:sp>
        <p:nvSpPr>
          <p:cNvPr id="176" name="textbox 176"/>
          <p:cNvSpPr/>
          <p:nvPr/>
        </p:nvSpPr>
        <p:spPr>
          <a:xfrm>
            <a:off x="14268391" y="8464999"/>
            <a:ext cx="1153794" cy="3187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95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r>
              <a:rPr sz="2400" kern="0" spc="0" dirty="0">
                <a:solidFill>
                  <a:srgbClr val="8BE0EE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Chapter</a:t>
            </a:r>
            <a:r>
              <a:rPr sz="2400" kern="0" spc="70" dirty="0">
                <a:solidFill>
                  <a:srgbClr val="8BE0EE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9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8" name="textbox 178"/>
          <p:cNvSpPr/>
          <p:nvPr/>
        </p:nvSpPr>
        <p:spPr>
          <a:xfrm>
            <a:off x="23272653" y="8281965"/>
            <a:ext cx="808990" cy="2927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68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2100" kern="0" spc="-10" dirty="0">
                <a:solidFill>
                  <a:srgbClr val="80C1C1">
                    <a:alpha val="100000"/>
                  </a:srgbClr>
                </a:solidFill>
                <a:latin typeface="Arial"/>
                <a:ea typeface="Arial"/>
                <a:cs typeface="Arial"/>
              </a:rPr>
              <a:t>MRIin{</a:t>
            </a:r>
            <a:endParaRPr sz="21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82" name="textbox 182"/>
          <p:cNvSpPr/>
          <p:nvPr/>
        </p:nvSpPr>
        <p:spPr>
          <a:xfrm>
            <a:off x="1439008" y="2282872"/>
            <a:ext cx="24054463" cy="206967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9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603500" algn="ctr" rtl="0" eaLnBrk="0">
              <a:lnSpc>
                <a:spcPct val="77000"/>
              </a:lnSpc>
              <a:spcBef>
                <a:spcPts val="1"/>
              </a:spcBef>
              <a:tabLst/>
            </a:pPr>
            <a:r>
              <a:rPr sz="7200" b="1" kern="0" spc="-380" dirty="0">
                <a:solidFill>
                  <a:srgbClr val="0F4493">
                    <a:alpha val="100000"/>
                  </a:srgbClr>
                </a:solidFill>
                <a:latin typeface="+mj-ea"/>
                <a:ea typeface="+mj-ea"/>
                <a:cs typeface="Times New Roman"/>
              </a:rPr>
              <a:t>High speed gradient</a:t>
            </a:r>
            <a:endParaRPr sz="7200" dirty="0">
              <a:latin typeface="+mj-ea"/>
              <a:ea typeface="+mj-ea"/>
              <a:cs typeface="Times New Roman"/>
            </a:endParaRPr>
          </a:p>
          <a:p>
            <a:pPr marL="963930" indent="-951864" algn="l" rtl="0" eaLnBrk="0">
              <a:lnSpc>
                <a:spcPct val="108000"/>
              </a:lnSpc>
              <a:spcBef>
                <a:spcPts val="917"/>
              </a:spcBef>
              <a:tabLst/>
            </a:pP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To acquire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 gradient amp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litude with</a:t>
            </a:r>
            <a:r>
              <a:rPr sz="57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shorter</a:t>
            </a:r>
            <a:r>
              <a:rPr sz="5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rise</a:t>
            </a:r>
            <a:r>
              <a:rPr sz="57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times,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modifications to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7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 can</a:t>
            </a:r>
            <a:r>
              <a:rPr sz="5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 considered</a:t>
            </a:r>
            <a:endParaRPr sz="5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7000"/>
              </a:lnSpc>
              <a:spcBef>
                <a:spcPts val="1717"/>
              </a:spcBef>
              <a:tabLst/>
            </a:pP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High</a:t>
            </a:r>
            <a:r>
              <a:rPr sz="57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7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amplitudes</a:t>
            </a:r>
            <a:r>
              <a:rPr sz="57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permit</a:t>
            </a:r>
            <a:r>
              <a:rPr sz="57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ude</a:t>
            </a:r>
            <a:r>
              <a:rPr sz="57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balancing</a:t>
            </a:r>
            <a:r>
              <a:rPr sz="57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lobes,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5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allowing for the time saving within</a:t>
            </a:r>
            <a:r>
              <a:rPr sz="5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pulse sequences.</a:t>
            </a:r>
            <a:endParaRPr sz="5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4000"/>
              </a:lnSpc>
              <a:spcBef>
                <a:spcPts val="1713"/>
              </a:spcBef>
              <a:tabLst/>
            </a:pP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High</a:t>
            </a:r>
            <a:r>
              <a:rPr sz="5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 gradients with asymmetric</a:t>
            </a:r>
            <a:r>
              <a:rPr sz="57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refocusing</a:t>
            </a:r>
            <a:r>
              <a:rPr sz="5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lobes wil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</a:t>
            </a:r>
            <a:r>
              <a:rPr sz="5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reduce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 time lost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within the sequence and</a:t>
            </a:r>
            <a:r>
              <a:rPr sz="57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result</a:t>
            </a:r>
            <a:r>
              <a:rPr sz="57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7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higher</a:t>
            </a:r>
            <a:r>
              <a:rPr sz="57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resolution</a:t>
            </a:r>
            <a:endParaRPr sz="57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ts val="7334"/>
              </a:lnSpc>
              <a:tabLst/>
            </a:pPr>
            <a:r>
              <a:rPr sz="57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rapid</a:t>
            </a:r>
            <a:r>
              <a:rPr sz="57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images.</a:t>
            </a:r>
            <a:endParaRPr sz="5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4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8000"/>
              </a:lnSpc>
              <a:spcBef>
                <a:spcPts val="1"/>
              </a:spcBef>
              <a:tabLst/>
            </a:pP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High speed gradient switching</a:t>
            </a:r>
            <a:r>
              <a:rPr sz="57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necessitates</a:t>
            </a:r>
            <a:r>
              <a:rPr sz="57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 quality</a:t>
            </a:r>
            <a:r>
              <a:rPr sz="57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5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amplifiers</a:t>
            </a:r>
            <a:endParaRPr sz="57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2" y="-1284688"/>
            <a:ext cx="26003356" cy="19507200"/>
          </a:xfrm>
          <a:prstGeom prst="rect">
            <a:avLst/>
          </a:prstGeom>
        </p:spPr>
      </p:pic>
      <p:sp>
        <p:nvSpPr>
          <p:cNvPr id="186" name="textbox 186"/>
          <p:cNvSpPr/>
          <p:nvPr/>
        </p:nvSpPr>
        <p:spPr>
          <a:xfrm>
            <a:off x="4285667" y="641195"/>
            <a:ext cx="17432019" cy="17545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77000"/>
              </a:lnSpc>
              <a:tabLst/>
            </a:pPr>
            <a:r>
              <a:rPr sz="10000" b="1" kern="0" spc="-480" dirty="0">
                <a:solidFill>
                  <a:srgbClr val="0F4493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Gradient Amplifiers</a:t>
            </a:r>
            <a:endParaRPr sz="10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8" name="textbox 188"/>
          <p:cNvSpPr/>
          <p:nvPr/>
        </p:nvSpPr>
        <p:spPr>
          <a:xfrm>
            <a:off x="1572058" y="4321613"/>
            <a:ext cx="23481030" cy="133502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06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High-power</a:t>
            </a:r>
            <a:r>
              <a:rPr sz="4800" kern="0" spc="9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audio</a:t>
            </a:r>
            <a:r>
              <a:rPr sz="48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frequency</a:t>
            </a:r>
            <a:r>
              <a:rPr sz="4800" kern="0" spc="10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fiers</a:t>
            </a:r>
            <a:r>
              <a:rPr sz="4800" kern="0" spc="1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(similar</a:t>
            </a:r>
            <a:r>
              <a:rPr sz="48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800" kern="0" spc="9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those</a:t>
            </a:r>
            <a:r>
              <a:rPr sz="4800" kern="0" spc="1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used</a:t>
            </a:r>
            <a:r>
              <a:rPr sz="48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</a:t>
            </a:r>
            <a:r>
              <a:rPr sz="4800" kern="0" spc="10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high-quality</a:t>
            </a:r>
            <a:endParaRPr sz="48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99000"/>
              </a:lnSpc>
              <a:spcBef>
                <a:spcPts val="36"/>
              </a:spcBef>
              <a:tabLst/>
            </a:pP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concert</a:t>
            </a:r>
            <a:r>
              <a:rPr sz="48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sound</a:t>
            </a:r>
            <a:r>
              <a:rPr sz="48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systems)supply</a:t>
            </a:r>
            <a:r>
              <a:rPr sz="48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8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</a:t>
            </a:r>
            <a:r>
              <a:rPr sz="48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required</a:t>
            </a:r>
            <a:r>
              <a:rPr sz="48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8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produce</a:t>
            </a:r>
            <a:r>
              <a:rPr sz="48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8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48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fields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542"/>
              </a:lnSpc>
              <a:spcBef>
                <a:spcPts val="1440"/>
              </a:spcBef>
              <a:tabLst/>
            </a:pP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</a:t>
            </a:r>
            <a:r>
              <a:rPr sz="48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requirement</a:t>
            </a:r>
            <a:r>
              <a:rPr sz="48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</a:t>
            </a:r>
            <a:r>
              <a:rPr sz="4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high-peak-gradient</a:t>
            </a:r>
            <a:r>
              <a:rPr sz="48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amplitudes</a:t>
            </a:r>
            <a:r>
              <a:rPr sz="48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means</a:t>
            </a:r>
            <a:r>
              <a:rPr sz="48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48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8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amplifier</a:t>
            </a:r>
            <a:r>
              <a:rPr sz="4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must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spcBef>
                <a:spcPts val="1449"/>
              </a:spcBef>
              <a:tabLst/>
            </a:pP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Furthermore,the</a:t>
            </a:r>
            <a:r>
              <a:rPr sz="48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requirement</a:t>
            </a:r>
            <a:r>
              <a:rPr sz="48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</a:t>
            </a:r>
            <a:r>
              <a:rPr sz="48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short</a:t>
            </a:r>
            <a:r>
              <a:rPr sz="48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rise</a:t>
            </a:r>
            <a:r>
              <a:rPr sz="48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48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fall</a:t>
            </a:r>
            <a:r>
              <a:rPr sz="4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times</a:t>
            </a:r>
            <a:r>
              <a:rPr sz="48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means</a:t>
            </a:r>
            <a:r>
              <a:rPr sz="4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4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48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</a:t>
            </a:r>
            <a:r>
              <a:rPr sz="4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ent</a:t>
            </a:r>
            <a:endParaRPr sz="48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100000"/>
              </a:lnSpc>
              <a:spcBef>
                <a:spcPts val="27"/>
              </a:spcBef>
              <a:tabLst/>
            </a:pP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must</a:t>
            </a:r>
            <a:r>
              <a:rPr sz="48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4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rapidly</a:t>
            </a:r>
            <a:r>
              <a:rPr sz="4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increasin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 from zero to the</a:t>
            </a:r>
            <a:r>
              <a:rPr sz="4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maximum</a:t>
            </a:r>
            <a:r>
              <a:rPr sz="48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 then</a:t>
            </a:r>
            <a:r>
              <a:rPr sz="48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back</a:t>
            </a:r>
            <a:r>
              <a:rPr sz="48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down.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spcBef>
                <a:spcPts val="1450"/>
              </a:spcBef>
              <a:tabLst/>
            </a:pPr>
            <a:r>
              <a:rPr sz="4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However wh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enever you</a:t>
            </a:r>
            <a:r>
              <a:rPr sz="48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attempt to</a:t>
            </a:r>
            <a:r>
              <a:rPr sz="48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change the</a:t>
            </a:r>
            <a:r>
              <a:rPr sz="48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 flowing</a:t>
            </a:r>
            <a:r>
              <a:rPr sz="48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through</a:t>
            </a:r>
            <a:r>
              <a:rPr sz="48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8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48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endParaRPr sz="48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82000"/>
              </a:lnSpc>
              <a:spcBef>
                <a:spcPts val="3"/>
              </a:spcBef>
              <a:tabLst/>
            </a:pP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"back-emf"is</a:t>
            </a:r>
            <a:r>
              <a:rPr sz="48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generated.The</a:t>
            </a:r>
            <a:r>
              <a:rPr sz="48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em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</a:t>
            </a:r>
            <a:r>
              <a:rPr sz="48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therefore</a:t>
            </a:r>
            <a:r>
              <a:rPr sz="4800" kern="0" spc="9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needs</a:t>
            </a:r>
            <a:r>
              <a:rPr sz="48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8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generate</a:t>
            </a:r>
            <a:r>
              <a:rPr sz="48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8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sufficient</a:t>
            </a:r>
            <a:r>
              <a:rPr sz="48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driving</a:t>
            </a:r>
            <a:endParaRPr sz="48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100000"/>
              </a:lnSpc>
              <a:spcBef>
                <a:spcPts val="53"/>
              </a:spcBef>
              <a:tabLst/>
            </a:pP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force</a:t>
            </a:r>
            <a:r>
              <a:rPr sz="48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voltage</a:t>
            </a:r>
            <a:r>
              <a:rPr sz="48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8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overcome</a:t>
            </a:r>
            <a:r>
              <a:rPr sz="48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48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back-e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mf.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542"/>
              </a:lnSpc>
              <a:spcBef>
                <a:spcPts val="1451"/>
              </a:spcBef>
              <a:tabLst/>
            </a:pP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</a:t>
            </a:r>
            <a:r>
              <a:rPr sz="48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capacity</a:t>
            </a:r>
            <a:r>
              <a:rPr sz="48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the</a:t>
            </a:r>
            <a:r>
              <a:rPr sz="4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48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amplifier</a:t>
            </a:r>
            <a:r>
              <a:rPr sz="48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generate</a:t>
            </a:r>
            <a:r>
              <a:rPr sz="48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48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voltage</a:t>
            </a:r>
            <a:r>
              <a:rPr sz="48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limits</a:t>
            </a:r>
            <a:r>
              <a:rPr sz="48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sle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</a:t>
            </a:r>
            <a:r>
              <a:rPr sz="48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rate.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spcBef>
                <a:spcPts val="1442"/>
              </a:spcBef>
              <a:tabLst/>
            </a:pP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Since</a:t>
            </a:r>
            <a:r>
              <a:rPr sz="48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8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electrical</a:t>
            </a:r>
            <a:r>
              <a:rPr sz="48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</a:t>
            </a:r>
            <a:r>
              <a:rPr sz="48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required</a:t>
            </a:r>
            <a:r>
              <a:rPr sz="48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8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setup</a:t>
            </a:r>
            <a:r>
              <a:rPr sz="48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8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48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48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proportional</a:t>
            </a:r>
            <a:r>
              <a:rPr sz="48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8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fifth</a:t>
            </a:r>
            <a:endParaRPr sz="48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89000"/>
              </a:lnSpc>
              <a:spcBef>
                <a:spcPts val="50"/>
              </a:spcBef>
              <a:tabLst/>
            </a:pP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</a:t>
            </a:r>
            <a:r>
              <a:rPr sz="48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48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radius</a:t>
            </a:r>
            <a:r>
              <a:rPr sz="48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(r5)volume</a:t>
            </a:r>
            <a:r>
              <a:rPr sz="48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over</a:t>
            </a:r>
            <a:r>
              <a:rPr sz="48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which</a:t>
            </a:r>
            <a:r>
              <a:rPr sz="48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8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dient</a:t>
            </a:r>
            <a:r>
              <a:rPr sz="48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acts,</a:t>
            </a:r>
            <a:endParaRPr sz="48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0000"/>
              </a:lnSpc>
              <a:spcBef>
                <a:spcPts val="18"/>
              </a:spcBef>
              <a:tabLst/>
            </a:pP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Obtaining</a:t>
            </a:r>
            <a:r>
              <a:rPr sz="4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short</a:t>
            </a:r>
            <a:r>
              <a:rPr sz="48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rise</a:t>
            </a:r>
            <a:r>
              <a:rPr sz="4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times</a:t>
            </a:r>
            <a:r>
              <a:rPr sz="48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</a:t>
            </a:r>
            <a:r>
              <a:rPr sz="4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8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whole</a:t>
            </a:r>
            <a:r>
              <a:rPr sz="48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body</a:t>
            </a:r>
            <a:r>
              <a:rPr sz="48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sized</a:t>
            </a:r>
            <a:r>
              <a:rPr sz="48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48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necessitates</a:t>
            </a:r>
            <a:r>
              <a:rPr sz="4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substantial</a:t>
            </a:r>
            <a:endParaRPr sz="48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ts val="5820"/>
              </a:lnSpc>
              <a:tabLst/>
            </a:pP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amplifier</a:t>
            </a:r>
            <a:r>
              <a:rPr sz="4800" kern="0" spc="10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capabilities.</a:t>
            </a:r>
            <a:endParaRPr sz="4800" dirty="0">
              <a:latin typeface="Arial"/>
              <a:ea typeface="Arial"/>
              <a:cs typeface="Arial"/>
            </a:endParaRPr>
          </a:p>
        </p:txBody>
      </p:sp>
      <p:sp>
        <p:nvSpPr>
          <p:cNvPr id="190" name="textbox 190"/>
          <p:cNvSpPr/>
          <p:nvPr/>
        </p:nvSpPr>
        <p:spPr>
          <a:xfrm>
            <a:off x="2747162" y="2745445"/>
            <a:ext cx="18032730" cy="8566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542"/>
              </a:lnSpc>
              <a:tabLst/>
            </a:pPr>
            <a:r>
              <a:rPr sz="4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48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capable</a:t>
            </a:r>
            <a:r>
              <a:rPr sz="48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generating</a:t>
            </a:r>
            <a:r>
              <a:rPr sz="48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large</a:t>
            </a:r>
            <a:r>
              <a:rPr sz="48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electrical</a:t>
            </a:r>
            <a:r>
              <a:rPr sz="48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currents through the</a:t>
            </a:r>
            <a:r>
              <a:rPr sz="48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endParaRPr sz="48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-421258" y="-1115289"/>
            <a:ext cx="26003356" cy="19502517"/>
          </a:xfrm>
          <a:prstGeom prst="rect">
            <a:avLst/>
          </a:prstGeom>
        </p:spPr>
      </p:pic>
      <p:sp>
        <p:nvSpPr>
          <p:cNvPr id="194" name="textbox 194"/>
          <p:cNvSpPr/>
          <p:nvPr/>
        </p:nvSpPr>
        <p:spPr>
          <a:xfrm>
            <a:off x="5378570" y="17757309"/>
            <a:ext cx="14960600" cy="12598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213"/>
              </a:lnSpc>
              <a:tabLst/>
            </a:pP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43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cabnit</a:t>
            </a:r>
            <a:r>
              <a:rPr sz="43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containing</a:t>
            </a:r>
            <a:r>
              <a:rPr sz="43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3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independent</a:t>
            </a:r>
            <a:r>
              <a:rPr sz="43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</a:t>
            </a:r>
            <a:r>
              <a:rPr sz="43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amplifiers</a:t>
            </a:r>
            <a:r>
              <a:rPr sz="43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</a:t>
            </a:r>
            <a:endParaRPr sz="4300" dirty="0">
              <a:latin typeface="Arial"/>
              <a:ea typeface="Arial"/>
              <a:cs typeface="Arial"/>
            </a:endParaRPr>
          </a:p>
          <a:p>
            <a:pPr marL="5746115" algn="l" rtl="0" eaLnBrk="0">
              <a:lnSpc>
                <a:spcPts val="4505"/>
              </a:lnSpc>
              <a:tabLst/>
            </a:pPr>
            <a:r>
              <a:rPr sz="37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X,y,Z-</a:t>
            </a:r>
            <a:r>
              <a:rPr sz="3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gradients</a:t>
            </a:r>
            <a:endParaRPr sz="37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198" name="textbox 198"/>
          <p:cNvSpPr/>
          <p:nvPr/>
        </p:nvSpPr>
        <p:spPr>
          <a:xfrm>
            <a:off x="6597639" y="526715"/>
            <a:ext cx="9386073" cy="20916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349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9000"/>
              </a:lnSpc>
              <a:tabLst/>
            </a:pPr>
            <a:r>
              <a:rPr sz="10000" b="1" kern="0" spc="-180" dirty="0">
                <a:solidFill>
                  <a:srgbClr val="0F4596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Eddy</a:t>
            </a:r>
            <a:r>
              <a:rPr sz="10000" kern="0" spc="880" dirty="0">
                <a:solidFill>
                  <a:srgbClr val="0F4596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0000" kern="0" spc="-180" dirty="0">
                <a:solidFill>
                  <a:srgbClr val="0F4596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</a:t>
            </a:r>
            <a:r>
              <a:rPr sz="10000" b="1" kern="0" spc="-890" dirty="0">
                <a:solidFill>
                  <a:srgbClr val="0F4596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urren</a:t>
            </a:r>
            <a:r>
              <a:rPr sz="10000" b="1" kern="0" spc="-880" dirty="0">
                <a:solidFill>
                  <a:srgbClr val="0F4596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</a:t>
            </a:r>
            <a:r>
              <a:rPr sz="10000" b="1" kern="0" spc="-620" dirty="0">
                <a:solidFill>
                  <a:srgbClr val="0F4596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</a:t>
            </a:r>
            <a:endParaRPr sz="10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00" name="textbox 200"/>
          <p:cNvSpPr/>
          <p:nvPr/>
        </p:nvSpPr>
        <p:spPr>
          <a:xfrm>
            <a:off x="2825727" y="2498585"/>
            <a:ext cx="22872700" cy="152552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6000"/>
              </a:lnSpc>
              <a:spcBef>
                <a:spcPts val="1"/>
              </a:spcBef>
              <a:tabLst/>
            </a:pP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The</a:t>
            </a:r>
            <a:r>
              <a:rPr sz="55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rap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id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switching</a:t>
            </a:r>
            <a:r>
              <a:rPr sz="5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gradients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induces</a:t>
            </a:r>
            <a:r>
              <a:rPr sz="55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eddy</a:t>
            </a:r>
            <a:r>
              <a:rPr sz="55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currents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5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nearby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conducting</a:t>
            </a:r>
            <a:r>
              <a:rPr sz="55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components</a:t>
            </a:r>
            <a:r>
              <a:rPr sz="55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10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</a:t>
            </a:r>
            <a:r>
              <a:rPr sz="5500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cryostat.</a:t>
            </a:r>
            <a:endParaRPr sz="55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1000"/>
              </a:lnSpc>
              <a:spcBef>
                <a:spcPts val="2011"/>
              </a:spcBef>
              <a:tabLst/>
            </a:pP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·The</a:t>
            </a:r>
            <a:r>
              <a:rPr sz="6700" kern="0" spc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6700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generated</a:t>
            </a:r>
            <a:r>
              <a:rPr sz="6700" kern="0" spc="1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6700" kern="0" spc="1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eddy</a:t>
            </a:r>
            <a:r>
              <a:rPr sz="6700" kern="0" spc="1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</a:t>
            </a:r>
            <a:r>
              <a:rPr sz="6700" kern="0" spc="1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combines</a:t>
            </a:r>
            <a:r>
              <a:rPr sz="6700" kern="0" spc="10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</a:t>
            </a:r>
            <a:r>
              <a:rPr sz="6700" kern="0" spc="1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intended</a:t>
            </a:r>
            <a:r>
              <a:rPr sz="67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67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6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7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create</a:t>
            </a:r>
            <a:r>
              <a:rPr sz="67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waveform</a:t>
            </a:r>
            <a:r>
              <a:rPr sz="67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distortion         </a:t>
            </a:r>
            <a:r>
              <a:rPr sz="6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which</a:t>
            </a:r>
            <a:r>
              <a:rPr sz="6700" kern="0" spc="5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r>
              <a:rPr sz="67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result</a:t>
            </a:r>
            <a:r>
              <a:rPr sz="67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67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image</a:t>
            </a:r>
            <a:r>
              <a:rPr sz="67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artifact</a:t>
            </a:r>
            <a:r>
              <a:rPr sz="6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67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signal</a:t>
            </a:r>
            <a:r>
              <a:rPr sz="67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loss.</a:t>
            </a:r>
            <a:endParaRPr sz="6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8349"/>
              </a:lnSpc>
              <a:spcBef>
                <a:spcPts val="2015"/>
              </a:spcBef>
              <a:tabLst/>
            </a:pP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Eddy</a:t>
            </a:r>
            <a:r>
              <a:rPr sz="67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</a:t>
            </a:r>
            <a:r>
              <a:rPr sz="67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r>
              <a:rPr sz="67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67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reduced</a:t>
            </a:r>
            <a:r>
              <a:rPr sz="67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67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deliberately</a:t>
            </a:r>
            <a:r>
              <a:rPr sz="67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pre-</a:t>
            </a:r>
            <a:endParaRPr sz="67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93000"/>
              </a:lnSpc>
              <a:spcBef>
                <a:spcPts val="23"/>
              </a:spcBef>
              <a:tabLst/>
            </a:pP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emphasizing</a:t>
            </a:r>
            <a:r>
              <a:rPr sz="6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67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6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wave</a:t>
            </a:r>
            <a:r>
              <a:rPr sz="6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form</a:t>
            </a:r>
            <a:r>
              <a:rPr sz="67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</a:t>
            </a:r>
            <a:r>
              <a:rPr sz="67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67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when</a:t>
            </a:r>
            <a:endParaRPr sz="67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97000"/>
              </a:lnSpc>
              <a:spcBef>
                <a:spcPts val="153"/>
              </a:spcBef>
              <a:tabLst/>
            </a:pP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combined with</a:t>
            </a:r>
            <a:r>
              <a:rPr sz="67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eddy</a:t>
            </a:r>
            <a:r>
              <a:rPr sz="67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 field the</a:t>
            </a:r>
            <a:r>
              <a:rPr sz="67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esultant</a:t>
            </a:r>
            <a:r>
              <a:rPr sz="67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67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close</a:t>
            </a:r>
            <a:r>
              <a:rPr sz="6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ideal</a:t>
            </a:r>
            <a:r>
              <a:rPr sz="67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67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waveform.</a:t>
            </a:r>
            <a:endParaRPr sz="6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6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4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5000"/>
              </a:lnSpc>
              <a:tabLst/>
            </a:pPr>
            <a:r>
              <a:rPr sz="6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The</a:t>
            </a:r>
            <a:r>
              <a:rPr sz="67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</a:t>
            </a:r>
            <a:r>
              <a:rPr sz="67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emphasis</a:t>
            </a:r>
            <a:r>
              <a:rPr sz="67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requires</a:t>
            </a:r>
            <a:r>
              <a:rPr sz="67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extra</a:t>
            </a:r>
            <a:r>
              <a:rPr sz="67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</a:t>
            </a:r>
            <a:r>
              <a:rPr sz="67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circuit that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adds</a:t>
            </a:r>
            <a:r>
              <a:rPr sz="6700" kern="0" spc="1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additional</a:t>
            </a:r>
            <a:r>
              <a:rPr sz="6700" kern="0" spc="9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voltage,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</a:t>
            </a:r>
            <a:r>
              <a:rPr sz="6700" kern="0" spc="1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adjustable</a:t>
            </a:r>
            <a:r>
              <a:rPr sz="6700" kern="0" spc="1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</a:t>
            </a:r>
            <a:r>
              <a:rPr sz="6700" kern="0" spc="1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6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</a:t>
            </a:r>
            <a:r>
              <a:rPr sz="67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constant.</a:t>
            </a:r>
            <a:endParaRPr sz="67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-114002" y="2341"/>
            <a:ext cx="26003356" cy="19502517"/>
          </a:xfrm>
          <a:prstGeom prst="rect">
            <a:avLst/>
          </a:prstGeom>
        </p:spPr>
      </p:pic>
      <p:sp>
        <p:nvSpPr>
          <p:cNvPr id="26" name="textbox 26"/>
          <p:cNvSpPr/>
          <p:nvPr/>
        </p:nvSpPr>
        <p:spPr>
          <a:xfrm>
            <a:off x="5797584" y="2010813"/>
            <a:ext cx="14180185" cy="860403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974465" algn="l" rtl="0" eaLnBrk="0">
              <a:lnSpc>
                <a:spcPct val="77000"/>
              </a:lnSpc>
              <a:tabLst/>
            </a:pPr>
            <a:r>
              <a:rPr sz="8700" b="1" kern="0" spc="-220" dirty="0">
                <a:solidFill>
                  <a:srgbClr val="0F429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Gradient coils</a:t>
            </a:r>
            <a:endParaRPr sz="87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616"/>
              </a:lnSpc>
              <a:spcBef>
                <a:spcPts val="1354"/>
              </a:spcBef>
              <a:tabLst/>
            </a:pPr>
            <a:r>
              <a:rPr sz="4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45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 with discrete wire windings</a:t>
            </a:r>
            <a:r>
              <a:rPr sz="4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45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7T</a:t>
            </a:r>
            <a:r>
              <a:rPr sz="45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scann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er</a:t>
            </a:r>
            <a:endParaRPr sz="4500" dirty="0">
              <a:latin typeface="Arial"/>
              <a:ea typeface="Arial"/>
              <a:cs typeface="Arial"/>
            </a:endParaRPr>
          </a:p>
          <a:p>
            <a:pPr marL="2545714" algn="l" rtl="0" eaLnBrk="0">
              <a:lnSpc>
                <a:spcPts val="5616"/>
              </a:lnSpc>
              <a:tabLst/>
            </a:pP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(from</a:t>
            </a:r>
            <a:r>
              <a:rPr sz="45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human</a:t>
            </a:r>
            <a:r>
              <a:rPr sz="45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onnectisome</a:t>
            </a:r>
            <a:r>
              <a:rPr sz="45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project)</a:t>
            </a:r>
            <a:endParaRPr sz="4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40813" y="0"/>
            <a:ext cx="25921729" cy="19507200"/>
          </a:xfrm>
          <a:prstGeom prst="rect">
            <a:avLst/>
          </a:prstGeom>
        </p:spPr>
      </p:pic>
      <p:sp>
        <p:nvSpPr>
          <p:cNvPr id="30" name="textbox 30"/>
          <p:cNvSpPr/>
          <p:nvPr/>
        </p:nvSpPr>
        <p:spPr>
          <a:xfrm>
            <a:off x="5416543" y="1883665"/>
            <a:ext cx="14922500" cy="1115567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355465" algn="l" rtl="0" eaLnBrk="0">
              <a:lnSpc>
                <a:spcPct val="77000"/>
              </a:lnSpc>
              <a:tabLst/>
            </a:pPr>
            <a:r>
              <a:rPr sz="8700" b="1" kern="0" spc="-220" dirty="0">
                <a:solidFill>
                  <a:srgbClr val="0F4495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Gradient coils</a:t>
            </a:r>
            <a:endParaRPr sz="87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691"/>
              </a:lnSpc>
              <a:spcBef>
                <a:spcPts val="1359"/>
              </a:spcBef>
              <a:tabLst/>
            </a:pP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45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4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</a:t>
            </a:r>
            <a:r>
              <a:rPr sz="45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distribu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ted</a:t>
            </a:r>
            <a:r>
              <a:rPr sz="4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windings</a:t>
            </a:r>
            <a:r>
              <a:rPr sz="45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etched</a:t>
            </a:r>
            <a:r>
              <a:rPr sz="45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into</a:t>
            </a:r>
            <a:r>
              <a:rPr sz="45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copper</a:t>
            </a:r>
            <a:endParaRPr sz="4500" dirty="0">
              <a:latin typeface="Arial"/>
              <a:ea typeface="Arial"/>
              <a:cs typeface="Arial"/>
            </a:endParaRPr>
          </a:p>
          <a:p>
            <a:pPr marL="2813050" algn="l" rtl="0" eaLnBrk="0">
              <a:lnSpc>
                <a:spcPts val="5691"/>
              </a:lnSpc>
              <a:tabLst/>
            </a:pP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conducting</a:t>
            </a:r>
            <a:r>
              <a:rPr sz="45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sheets</a:t>
            </a:r>
            <a:r>
              <a:rPr sz="4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(courtesy</a:t>
            </a:r>
            <a:r>
              <a:rPr sz="4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GEMS)</a:t>
            </a:r>
            <a:endParaRPr sz="4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40813" y="0"/>
            <a:ext cx="25921729" cy="19507200"/>
          </a:xfrm>
          <a:prstGeom prst="rect">
            <a:avLst/>
          </a:prstGeom>
        </p:spPr>
      </p:pic>
      <p:sp>
        <p:nvSpPr>
          <p:cNvPr id="34" name="textbox 34"/>
          <p:cNvSpPr/>
          <p:nvPr/>
        </p:nvSpPr>
        <p:spPr>
          <a:xfrm>
            <a:off x="5549973" y="1801305"/>
            <a:ext cx="14659610" cy="9418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222115" algn="l" rtl="0" eaLnBrk="0">
              <a:lnSpc>
                <a:spcPct val="77000"/>
              </a:lnSpc>
              <a:tabLst/>
            </a:pPr>
            <a:r>
              <a:rPr sz="8700" b="1" kern="0" spc="-230" dirty="0">
                <a:solidFill>
                  <a:srgbClr val="10428F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Gradient coils</a:t>
            </a:r>
            <a:endParaRPr sz="87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691"/>
              </a:lnSpc>
              <a:spcBef>
                <a:spcPts val="1353"/>
              </a:spcBef>
              <a:tabLst/>
            </a:pP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45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45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</a:t>
            </a:r>
            <a:r>
              <a:rPr sz="45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thin</a:t>
            </a:r>
            <a:r>
              <a:rPr sz="4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strips</a:t>
            </a:r>
            <a:r>
              <a:rPr sz="4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being</a:t>
            </a:r>
            <a:r>
              <a:rPr sz="45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appl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ied</a:t>
            </a:r>
            <a:r>
              <a:rPr sz="45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45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5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fingerprint</a:t>
            </a:r>
            <a:endParaRPr sz="4500" dirty="0">
              <a:latin typeface="Arial"/>
              <a:ea typeface="Arial"/>
              <a:cs typeface="Arial"/>
            </a:endParaRPr>
          </a:p>
          <a:p>
            <a:pPr marL="2298064" algn="l" rtl="0" eaLnBrk="0">
              <a:lnSpc>
                <a:spcPts val="5691"/>
              </a:lnSpc>
              <a:tabLst/>
            </a:pP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pattern</a:t>
            </a:r>
            <a:r>
              <a:rPr sz="4500" kern="0" spc="1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500" kern="0" spc="1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500" kern="0" spc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former(cou</a:t>
            </a:r>
            <a:r>
              <a:rPr sz="4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rtesy  Siemens)</a:t>
            </a:r>
            <a:endParaRPr sz="4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38" name="textbox 38"/>
          <p:cNvSpPr/>
          <p:nvPr/>
        </p:nvSpPr>
        <p:spPr>
          <a:xfrm>
            <a:off x="1320812" y="1615733"/>
            <a:ext cx="22883494" cy="18772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708015" algn="l" rtl="0" eaLnBrk="0">
              <a:lnSpc>
                <a:spcPct val="77000"/>
              </a:lnSpc>
              <a:spcBef>
                <a:spcPts val="1"/>
              </a:spcBef>
              <a:tabLst/>
            </a:pPr>
            <a:r>
              <a:rPr sz="15900" b="1" kern="0" spc="-80" dirty="0">
                <a:solidFill>
                  <a:srgbClr val="0E4599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Gradient coils</a:t>
            </a:r>
            <a:endParaRPr sz="159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8520"/>
              </a:lnSpc>
              <a:spcBef>
                <a:spcPts val="1926"/>
              </a:spcBef>
              <a:tabLst/>
            </a:pP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·By  definition  gradient  is</a:t>
            </a:r>
            <a:r>
              <a:rPr sz="64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simply</a:t>
            </a:r>
            <a:r>
              <a:rPr sz="64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6400" kern="0" spc="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slope,</a:t>
            </a:r>
            <a:r>
              <a:rPr sz="6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6400" kern="0" spc="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6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this</a:t>
            </a:r>
            <a:r>
              <a:rPr sz="64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6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case</a:t>
            </a:r>
            <a:r>
              <a:rPr sz="64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6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endParaRPr sz="64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107000"/>
              </a:lnSpc>
              <a:spcBef>
                <a:spcPts val="100"/>
              </a:spcBef>
              <a:tabLst/>
            </a:pP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very</a:t>
            </a:r>
            <a:r>
              <a:rPr sz="6400" kern="0" spc="1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linear</a:t>
            </a:r>
            <a:r>
              <a:rPr sz="6400" kern="0" spc="1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slope</a:t>
            </a:r>
            <a:r>
              <a:rPr sz="6400" kern="0" spc="1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6400" kern="0" spc="1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6400" kern="0" spc="1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6400" kern="0" spc="1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across</a:t>
            </a:r>
            <a:r>
              <a:rPr sz="6400" kern="0" spc="1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6400" kern="0" spc="1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imagi</a:t>
            </a:r>
            <a:r>
              <a:rPr sz="6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ng</a:t>
            </a:r>
            <a:r>
              <a:rPr sz="6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volume  in </a:t>
            </a:r>
            <a:r>
              <a:rPr sz="6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a  particular  direction.To  understand  how  the</a:t>
            </a:r>
            <a:r>
              <a:rPr sz="6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6400" kern="0" spc="1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6400" kern="0" spc="1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6400" kern="0" spc="1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6400" kern="0" spc="1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6400" kern="0" spc="1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r>
              <a:rPr sz="6400" kern="0" spc="1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6400" kern="0" spc="1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altered</a:t>
            </a:r>
            <a:r>
              <a:rPr sz="6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,we</a:t>
            </a:r>
            <a:r>
              <a:rPr sz="6400" kern="0" spc="1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need</a:t>
            </a:r>
            <a:r>
              <a:rPr sz="6400" kern="0" spc="1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endParaRPr sz="6400" dirty="0"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109000"/>
              </a:lnSpc>
              <a:spcBef>
                <a:spcPts val="69"/>
              </a:spcBef>
              <a:tabLst/>
            </a:pP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consider</a:t>
            </a:r>
            <a:r>
              <a:rPr sz="6400" kern="0" spc="10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6400" kern="0" spc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factors</a:t>
            </a:r>
            <a:r>
              <a:rPr sz="6400" kern="0" spc="1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6400" kern="0" spc="1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change</a:t>
            </a:r>
            <a:r>
              <a:rPr sz="6400" kern="0" spc="1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6400" kern="0" spc="1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6400" kern="0" spc="1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6400" kern="0" spc="10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6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electromagnet.</a:t>
            </a:r>
            <a:endParaRPr lang="en-US" sz="6400" kern="0" spc="0" dirty="0">
              <a:solidFill>
                <a:srgbClr val="000000">
                  <a:alpha val="100000"/>
                </a:srgbClr>
              </a:solidFill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109000"/>
              </a:lnSpc>
              <a:spcBef>
                <a:spcPts val="69"/>
              </a:spcBef>
              <a:tabLst/>
            </a:pPr>
            <a:r>
              <a:rPr sz="6400" kern="0" spc="0" dirty="0">
                <a:solidFill>
                  <a:srgbClr val="7030A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They</a:t>
            </a:r>
            <a:r>
              <a:rPr sz="6400" kern="0" spc="280" dirty="0">
                <a:solidFill>
                  <a:srgbClr val="7030A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    </a:t>
            </a:r>
            <a:r>
              <a:rPr sz="6400" kern="0" spc="-10" dirty="0">
                <a:solidFill>
                  <a:srgbClr val="7030A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are</a:t>
            </a:r>
            <a:r>
              <a:rPr sz="6400" kern="0" spc="-10" dirty="0">
                <a:solidFill>
                  <a:srgbClr val="000000">
                    <a:alpha val="100000"/>
                  </a:srgbClr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;</a:t>
            </a:r>
            <a:endParaRPr lang="en-US" sz="6400" kern="0" spc="-10" dirty="0">
              <a:solidFill>
                <a:srgbClr val="000000">
                  <a:alpha val="100000"/>
                </a:srgbClr>
              </a:solidFill>
              <a:highlight>
                <a:srgbClr val="FFFF00"/>
              </a:highlight>
              <a:latin typeface="Arial"/>
              <a:ea typeface="Arial"/>
              <a:cs typeface="Arial"/>
            </a:endParaRPr>
          </a:p>
          <a:p>
            <a:pPr marL="964564" algn="l" rtl="0" eaLnBrk="0">
              <a:lnSpc>
                <a:spcPct val="109000"/>
              </a:lnSpc>
              <a:spcBef>
                <a:spcPts val="69"/>
              </a:spcBef>
              <a:tabLst/>
            </a:pPr>
            <a:endParaRPr lang="zh-CN" altLang="en-US" sz="6400" dirty="0">
              <a:highlight>
                <a:srgbClr val="FFFF00"/>
              </a:highlight>
              <a:latin typeface="Arial"/>
              <a:ea typeface="Arial"/>
              <a:cs typeface="Arial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93ECD7F-B17B-4EA3-CB18-3C9D0977C449}"/>
              </a:ext>
            </a:extLst>
          </p:cNvPr>
          <p:cNvSpPr txBox="1"/>
          <p:nvPr/>
        </p:nvSpPr>
        <p:spPr>
          <a:xfrm>
            <a:off x="12545568" y="929944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BC2C5A21-F46B-E649-A802-7B5BF7066152}"/>
              </a:ext>
            </a:extLst>
          </p:cNvPr>
          <p:cNvSpPr txBox="1"/>
          <p:nvPr/>
        </p:nvSpPr>
        <p:spPr>
          <a:xfrm flipH="1">
            <a:off x="13203936" y="11176723"/>
            <a:ext cx="2761488" cy="929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6B00124-E69D-2C1F-A560-962BD0FF49FE}"/>
              </a:ext>
            </a:extLst>
          </p:cNvPr>
          <p:cNvSpPr txBox="1"/>
          <p:nvPr/>
        </p:nvSpPr>
        <p:spPr>
          <a:xfrm>
            <a:off x="3127248" y="12106656"/>
            <a:ext cx="14849856" cy="488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00" indent="-685800" algn="l" rtl="0" eaLnBrk="0">
              <a:lnSpc>
                <a:spcPts val="8791"/>
              </a:lnSpc>
              <a:spcBef>
                <a:spcPts val="769"/>
              </a:spcBef>
              <a:buFont typeface="Wingdings" panose="05000000000000000000" pitchFamily="2" charset="2"/>
              <a:buChar char="ü"/>
              <a:tabLst/>
            </a:pPr>
            <a:r>
              <a:rPr lang="en-US" altLang="zh-CN" sz="4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sz="48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altLang="zh-CN" sz="4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</a:t>
            </a:r>
            <a:r>
              <a:rPr lang="en-US" altLang="zh-CN" sz="48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altLang="zh-CN" sz="4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passing</a:t>
            </a:r>
            <a:r>
              <a:rPr lang="en-US" altLang="zh-CN" sz="48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altLang="zh-CN" sz="4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through</a:t>
            </a:r>
            <a:r>
              <a:rPr lang="en-US" altLang="zh-CN" sz="48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altLang="zh-CN" sz="4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sz="4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windings</a:t>
            </a:r>
            <a:endParaRPr lang="en-US" altLang="zh-CN" sz="4800" dirty="0">
              <a:latin typeface="Arial"/>
              <a:ea typeface="Arial"/>
              <a:cs typeface="Arial"/>
            </a:endParaRPr>
          </a:p>
          <a:p>
            <a:pPr marL="698500" indent="-685800" algn="l" rtl="0" eaLnBrk="0">
              <a:lnSpc>
                <a:spcPts val="8791"/>
              </a:lnSpc>
              <a:spcBef>
                <a:spcPts val="1259"/>
              </a:spcBef>
              <a:buFont typeface="Wingdings" panose="05000000000000000000" pitchFamily="2" charset="2"/>
              <a:buChar char="ü"/>
              <a:tabLst/>
            </a:pPr>
            <a:r>
              <a:rPr lang="en-US" altLang="zh-CN" sz="48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sz="4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</a:t>
            </a:r>
            <a:r>
              <a:rPr lang="en-US" altLang="zh-CN" sz="4800" kern="0" spc="1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4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</a:t>
            </a:r>
            <a:r>
              <a:rPr lang="en-US" altLang="zh-CN" sz="4800" kern="0" spc="1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4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sz="48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4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windings</a:t>
            </a:r>
            <a:r>
              <a:rPr lang="en-US" altLang="zh-CN" sz="4800" kern="0" spc="1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4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sz="4800" kern="0" spc="1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4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sz="4800" kern="0" spc="1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4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endParaRPr lang="en-US" altLang="zh-CN" sz="4800" dirty="0">
              <a:latin typeface="Arial"/>
              <a:ea typeface="Arial"/>
              <a:cs typeface="Arial"/>
            </a:endParaRPr>
          </a:p>
          <a:p>
            <a:pPr marL="698500" indent="-685800" algn="l" rtl="0" eaLnBrk="0">
              <a:lnSpc>
                <a:spcPts val="8791"/>
              </a:lnSpc>
              <a:spcBef>
                <a:spcPts val="959"/>
              </a:spcBef>
              <a:buFont typeface="Wingdings" panose="05000000000000000000" pitchFamily="2" charset="2"/>
              <a:buChar char="ü"/>
              <a:tabLst/>
            </a:pPr>
            <a:r>
              <a:rPr lang="en-US" altLang="zh-CN" sz="4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  diameter  of  the </a:t>
            </a:r>
            <a:r>
              <a:rPr lang="en-US" altLang="zh-CN" sz="4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wire  used  in  the  windings</a:t>
            </a:r>
            <a:endParaRPr lang="en-US" altLang="zh-CN" sz="4800" dirty="0">
              <a:latin typeface="Arial"/>
              <a:ea typeface="Arial"/>
              <a:cs typeface="Arial"/>
            </a:endParaRPr>
          </a:p>
          <a:p>
            <a:pPr marL="698500" indent="-685800" algn="l" rtl="0" eaLnBrk="0">
              <a:lnSpc>
                <a:spcPts val="8791"/>
              </a:lnSpc>
              <a:spcBef>
                <a:spcPts val="959"/>
              </a:spcBef>
              <a:buFont typeface="Wingdings" panose="05000000000000000000" pitchFamily="2" charset="2"/>
              <a:buChar char="ü"/>
              <a:tabLst/>
            </a:pPr>
            <a:r>
              <a:rPr lang="en-US" altLang="zh-CN"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  distance  or  pacing  between</a:t>
            </a:r>
            <a:r>
              <a:rPr lang="en-US" altLang="zh-CN" sz="4800" kern="0" spc="1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sz="4800" kern="0" spc="1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4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windings</a:t>
            </a:r>
            <a:endParaRPr lang="zh-CN" altLang="en-US" sz="4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B7C25DA-1844-6641-F2E8-16F8EFE00694}"/>
              </a:ext>
            </a:extLst>
          </p:cNvPr>
          <p:cNvSpPr txBox="1"/>
          <p:nvPr/>
        </p:nvSpPr>
        <p:spPr>
          <a:xfrm>
            <a:off x="13459968" y="13734288"/>
            <a:ext cx="8522208" cy="14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42" name="textbox 42"/>
          <p:cNvSpPr/>
          <p:nvPr/>
        </p:nvSpPr>
        <p:spPr>
          <a:xfrm>
            <a:off x="5321348" y="15352194"/>
            <a:ext cx="14885035" cy="701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315"/>
              </a:lnSpc>
              <a:tabLst/>
            </a:pP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omplete</a:t>
            </a:r>
            <a:r>
              <a:rPr sz="39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39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system</a:t>
            </a:r>
            <a:r>
              <a:rPr sz="39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showing</a:t>
            </a:r>
            <a:r>
              <a:rPr sz="39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39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mounted</a:t>
            </a:r>
            <a:r>
              <a:rPr sz="39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along</a:t>
            </a:r>
            <a:r>
              <a:rPr sz="39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9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inne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sp>
        <p:nvSpPr>
          <p:cNvPr id="44" name="textbox 44"/>
          <p:cNvSpPr/>
          <p:nvPr/>
        </p:nvSpPr>
        <p:spPr>
          <a:xfrm>
            <a:off x="5816571" y="15809248"/>
            <a:ext cx="13872844" cy="701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315"/>
              </a:lnSpc>
              <a:tabLst/>
            </a:pP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bore</a:t>
            </a:r>
            <a:r>
              <a:rPr sz="39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39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9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scanner</a:t>
            </a:r>
            <a:r>
              <a:rPr sz="39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driven</a:t>
            </a:r>
            <a:r>
              <a:rPr sz="39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39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powerful</a:t>
            </a:r>
            <a:r>
              <a:rPr sz="39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current</a:t>
            </a:r>
            <a:r>
              <a:rPr sz="39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fiers</a:t>
            </a:r>
            <a:r>
              <a:rPr sz="39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sp>
        <p:nvSpPr>
          <p:cNvPr id="46" name="textbox 46"/>
          <p:cNvSpPr/>
          <p:nvPr/>
        </p:nvSpPr>
        <p:spPr>
          <a:xfrm>
            <a:off x="5968987" y="16323653"/>
            <a:ext cx="13601700" cy="701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5315"/>
              </a:lnSpc>
              <a:tabLst/>
            </a:pP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cooled</a:t>
            </a:r>
            <a:r>
              <a:rPr sz="39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39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water</a:t>
            </a:r>
            <a:r>
              <a:rPr sz="39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chille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rs</a:t>
            </a:r>
            <a:r>
              <a:rPr sz="39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39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9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39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MR</a:t>
            </a:r>
            <a:r>
              <a:rPr sz="39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equipment</a:t>
            </a:r>
            <a:r>
              <a:rPr sz="39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room</a:t>
            </a:r>
            <a:endParaRPr sz="39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6003356" cy="19507200"/>
          </a:xfrm>
          <a:prstGeom prst="rect">
            <a:avLst/>
          </a:prstGeom>
        </p:spPr>
      </p:pic>
      <p:sp>
        <p:nvSpPr>
          <p:cNvPr id="50" name="textbox 50"/>
          <p:cNvSpPr/>
          <p:nvPr/>
        </p:nvSpPr>
        <p:spPr>
          <a:xfrm>
            <a:off x="1530449" y="1793788"/>
            <a:ext cx="22917150" cy="65506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34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11000"/>
              </a:lnSpc>
              <a:tabLst/>
            </a:pP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Altering</a:t>
            </a:r>
            <a:r>
              <a:rPr sz="5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any</a:t>
            </a:r>
            <a:r>
              <a:rPr sz="55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the</a:t>
            </a:r>
            <a:r>
              <a:rPr sz="5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first</a:t>
            </a:r>
            <a:r>
              <a:rPr sz="55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three</a:t>
            </a:r>
            <a:r>
              <a:rPr sz="5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factors</a:t>
            </a:r>
            <a:r>
              <a:rPr sz="55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ould</a:t>
            </a:r>
            <a:r>
              <a:rPr sz="55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change</a:t>
            </a:r>
            <a:r>
              <a:rPr sz="55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</a:t>
            </a:r>
            <a:r>
              <a:rPr sz="55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strength</a:t>
            </a:r>
            <a:r>
              <a:rPr sz="55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5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55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55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induced</a:t>
            </a:r>
            <a:r>
              <a:rPr sz="55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around</a:t>
            </a:r>
            <a:r>
              <a:rPr sz="55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55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uniformity.</a:t>
            </a:r>
            <a:endParaRPr sz="55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8000"/>
              </a:lnSpc>
              <a:spcBef>
                <a:spcPts val="518"/>
              </a:spcBef>
              <a:tabLst/>
            </a:pP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To</a:t>
            </a:r>
            <a:r>
              <a:rPr sz="55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slope</a:t>
            </a:r>
            <a:r>
              <a:rPr sz="5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9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55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5500" kern="0" spc="9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(i.e.change</a:t>
            </a:r>
            <a:r>
              <a:rPr sz="55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amplitude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magnetic</a:t>
            </a:r>
            <a:r>
              <a:rPr sz="55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field</a:t>
            </a:r>
            <a:r>
              <a:rPr sz="55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from</a:t>
            </a:r>
            <a:r>
              <a:rPr sz="55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one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end</a:t>
            </a:r>
            <a:r>
              <a:rPr sz="55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55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oil</a:t>
            </a:r>
            <a:r>
              <a:rPr sz="55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another),one</a:t>
            </a:r>
            <a:r>
              <a:rPr sz="5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could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theoretically</a:t>
            </a:r>
            <a:r>
              <a:rPr sz="55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alter</a:t>
            </a:r>
            <a:r>
              <a:rPr sz="55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spacing</a:t>
            </a:r>
            <a:r>
              <a:rPr sz="5500" kern="0" spc="9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between</a:t>
            </a:r>
            <a:r>
              <a:rPr sz="55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</a:t>
            </a:r>
            <a:r>
              <a:rPr sz="5500" kern="0" spc="9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loops.</a:t>
            </a:r>
            <a:endParaRPr sz="5500" dirty="0">
              <a:latin typeface="Arial"/>
              <a:ea typeface="Arial"/>
              <a:cs typeface="Arial"/>
            </a:endParaRPr>
          </a:p>
          <a:p>
            <a:pPr marL="963930" indent="-951864" algn="l" rtl="0" eaLnBrk="0">
              <a:lnSpc>
                <a:spcPct val="109000"/>
              </a:lnSpc>
              <a:spcBef>
                <a:spcPts val="463"/>
              </a:spcBef>
              <a:tabLst/>
            </a:pPr>
            <a:r>
              <a:rPr sz="5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In  p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ractice,however</a:t>
            </a:r>
            <a:r>
              <a:rPr sz="55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55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tend</a:t>
            </a:r>
            <a:r>
              <a:rPr sz="55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500" kern="0" spc="9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5500" kern="0" spc="9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more</a:t>
            </a:r>
            <a:r>
              <a:rPr sz="55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symmetrical</a:t>
            </a:r>
            <a:r>
              <a:rPr sz="5500" kern="0" spc="9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55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design</a:t>
            </a:r>
            <a:r>
              <a:rPr sz="55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5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rely</a:t>
            </a:r>
            <a:r>
              <a:rPr sz="55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55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5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three-terminal</a:t>
            </a:r>
            <a:r>
              <a:rPr sz="55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arrangement</a:t>
            </a:r>
            <a:r>
              <a:rPr sz="5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55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achieve</a:t>
            </a:r>
            <a:r>
              <a:rPr sz="55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5500" kern="0" spc="8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gradient</a:t>
            </a:r>
            <a:r>
              <a:rPr sz="55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</a:t>
            </a:r>
            <a:r>
              <a:rPr sz="5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ield.</a:t>
            </a:r>
            <a:endParaRPr sz="5500" dirty="0">
              <a:latin typeface="Arial"/>
              <a:ea typeface="Arial"/>
              <a:cs typeface="Arial"/>
            </a:endParaRPr>
          </a:p>
        </p:txBody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226108" y="11677595"/>
            <a:ext cx="14884254" cy="50229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1935</Words>
  <Application>Microsoft Office PowerPoint</Application>
  <PresentationFormat>自定义</PresentationFormat>
  <Paragraphs>875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1" baseType="lpstr">
      <vt:lpstr>SimHei</vt:lpstr>
      <vt:lpstr>SimSun</vt:lpstr>
      <vt:lpstr>Arial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xyy</dc:creator>
  <cp:lastModifiedBy>Windows User</cp:lastModifiedBy>
  <cp:revision>4</cp:revision>
  <dcterms:created xsi:type="dcterms:W3CDTF">2025-04-10T14:37:45Z</dcterms:created>
  <dcterms:modified xsi:type="dcterms:W3CDTF">2025-04-12T06:18:38Z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wqlLaW5nc29mdCBQREYgdG8gV1BTIDExMEI</vt:lpwstr>
  </property>
  <property fmtid="{D5CDD505-2E9C-101B-9397-08002B2CF9AE}" pid="3" name="Created">
    <vt:filetime>2025-04-10T14:38:42Z</vt:filetime>
  </property>
  <property fmtid="{D5CDD505-2E9C-101B-9397-08002B2CF9AE}" pid="4" name="UsrData">
    <vt:lpwstr>67f76721428e8c0020ffdc90wl</vt:lpwstr>
  </property>
</Properties>
</file>