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3004800" cy="97536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145" y="0"/>
            <a:ext cx="12998427" cy="97536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008095" y="2292701"/>
            <a:ext cx="8950959" cy="3783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7000"/>
              </a:lnSpc>
              <a:spcBef>
                <a:spcPts val="1"/>
              </a:spcBef>
              <a:tabLst/>
            </a:pPr>
            <a:r>
              <a:rPr sz="10400" b="1" kern="0" spc="-3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MR</a:t>
            </a:r>
            <a:r>
              <a:rPr sz="10400" b="1" kern="0" spc="-2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z="10400" b="1" kern="0" spc="-2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0400" b="1" kern="0" spc="-2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 Types</a:t>
            </a:r>
            <a:endParaRPr sz="104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41350" algn="ctr" rtl="0" eaLnBrk="0">
              <a:lnSpc>
                <a:spcPct val="75000"/>
              </a:lnSpc>
              <a:spcBef>
                <a:spcPts val="1539"/>
              </a:spcBef>
              <a:tabLst/>
            </a:pPr>
            <a:r>
              <a:rPr sz="5100" b="1" kern="0" spc="-80" dirty="0" err="1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By:</a:t>
            </a:r>
            <a:r>
              <a:rPr lang="en-US" altLang="zh-CN" sz="5100" b="1" kern="0" spc="-80" dirty="0" err="1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RF-Coaxial</a:t>
            </a:r>
            <a:endParaRPr lang="en-US" altLang="zh-CN" sz="5100" b="1" kern="0" spc="-8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641350" algn="ctr" rtl="0" eaLnBrk="0">
              <a:lnSpc>
                <a:spcPct val="75000"/>
              </a:lnSpc>
              <a:spcBef>
                <a:spcPts val="1539"/>
              </a:spcBef>
              <a:tabLst/>
            </a:pPr>
            <a:r>
              <a:rPr lang="en-US" altLang="zh-CN" sz="5100" b="1" kern="0" spc="-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www.rf-coaxial.com</a:t>
            </a:r>
            <a:endParaRPr sz="51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8135" y="61972"/>
            <a:ext cx="12905179" cy="9683262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04952" y="4289423"/>
            <a:ext cx="3696485" cy="3636366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210410" y="4289422"/>
            <a:ext cx="3652963" cy="3640971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4103532" y="1882026"/>
            <a:ext cx="6213757" cy="191624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 </a:t>
            </a:r>
            <a:r>
              <a:rPr lang="en-US"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oils </a:t>
            </a:r>
            <a:r>
              <a:rPr lang="en-US"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pplications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7461284" y="8379787"/>
            <a:ext cx="3722531" cy="993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eaLnBrk="0">
              <a:lnSpc>
                <a:spcPct val="78541"/>
              </a:lnSpc>
            </a:pPr>
            <a:r>
              <a:rPr lang="en-US" altLang="zh-CN" sz="3000" dirty="0"/>
              <a:t>Coronal PD fat sat </a:t>
            </a:r>
            <a:endParaRPr sz="3000" dirty="0" smtClean="0">
              <a:latin typeface="+mj-ea"/>
              <a:ea typeface="+mj-ea"/>
              <a:cs typeface="Arial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3234019" y="8162618"/>
            <a:ext cx="2475119" cy="88488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71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Shoulder  </a:t>
            </a:r>
            <a:r>
              <a:rPr lang="en-US" sz="3000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3000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3469" y="550983"/>
            <a:ext cx="11967757" cy="8979877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65445" y="3316146"/>
            <a:ext cx="7914279" cy="3876882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076938" y="1722045"/>
            <a:ext cx="6145585" cy="102384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Surface coils applications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45000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57104" y="7281443"/>
            <a:ext cx="2756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kern="0" spc="-10" dirty="0" err="1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Endorecta</a:t>
            </a:r>
            <a:r>
              <a:rPr lang="en-US" altLang="zh-CN" sz="3000" b="1" kern="0" spc="-20" dirty="0" err="1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en-US" altLang="zh-CN" sz="3000" b="1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Coil</a:t>
            </a:r>
            <a:endParaRPr lang="zh-CN" altLang="en-US" sz="3000" dirty="0"/>
          </a:p>
        </p:txBody>
      </p:sp>
      <p:sp>
        <p:nvSpPr>
          <p:cNvPr id="10" name="文本框 9"/>
          <p:cNvSpPr txBox="1"/>
          <p:nvPr/>
        </p:nvSpPr>
        <p:spPr>
          <a:xfrm>
            <a:off x="7527866" y="7309682"/>
            <a:ext cx="2562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kern="0" spc="-20" dirty="0" err="1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Cor</a:t>
            </a:r>
            <a:r>
              <a:rPr lang="en-US" altLang="zh-CN" sz="3000" b="1" kern="0" spc="10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altLang="zh-CN" sz="3000" b="1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T2w</a:t>
            </a:r>
            <a:r>
              <a:rPr lang="en-US" altLang="zh-CN" sz="3000" b="1" kern="0" spc="1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altLang="zh-CN" sz="3000" b="1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TSE</a:t>
            </a:r>
            <a:endParaRPr lang="en-US" altLang="zh-CN" sz="3000" b="1" dirty="0">
              <a:latin typeface="+mj-lt"/>
              <a:ea typeface="Times New Roman"/>
              <a:cs typeface="Times New Roman"/>
            </a:endParaRPr>
          </a:p>
          <a:p>
            <a:endParaRPr lang="zh-CN" altLang="en-US" sz="30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0602" y="679939"/>
            <a:ext cx="11811518" cy="8862646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43733" y="4128496"/>
            <a:ext cx="3773328" cy="3759916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30531" y="4109578"/>
            <a:ext cx="2752574" cy="4215613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2107461" y="8122595"/>
            <a:ext cx="8044724" cy="121286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algn="l" rtl="0" eaLnBrk="0">
              <a:lnSpc>
                <a:spcPct val="7950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algn="r" rtl="0" eaLnBrk="0">
              <a:lnSpc>
                <a:spcPct val="80000"/>
              </a:lnSpc>
              <a:tabLst/>
            </a:pP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Loop coil for TMJ&amp;eye ball</a:t>
            </a:r>
            <a:r>
              <a:rPr sz="3000" b="1" kern="0" spc="4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&amp;wrist</a:t>
            </a:r>
            <a:r>
              <a:rPr sz="3000" b="1" kern="0" spc="5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&amp;hand</a:t>
            </a:r>
            <a:endParaRPr sz="30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6" name="textbox 78"/>
          <p:cNvSpPr/>
          <p:nvPr/>
        </p:nvSpPr>
        <p:spPr>
          <a:xfrm>
            <a:off x="3876942" y="1505443"/>
            <a:ext cx="7001370" cy="141018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 coils applications</a:t>
            </a:r>
            <a:endParaRPr sz="3600" dirty="0">
              <a:latin typeface="+mj-ea"/>
              <a:ea typeface="+mj-ea"/>
              <a:cs typeface="Times New Roman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algn="l" rtl="0" eaLnBrk="0">
              <a:lnSpc>
                <a:spcPct val="795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0701" y="447172"/>
            <a:ext cx="12057921" cy="9047531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9018" y="2393707"/>
            <a:ext cx="5611755" cy="5415399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40769" y="2393706"/>
            <a:ext cx="2977702" cy="5382646"/>
          </a:xfrm>
          <a:prstGeom prst="rect">
            <a:avLst/>
          </a:prstGeom>
        </p:spPr>
      </p:pic>
      <p:sp>
        <p:nvSpPr>
          <p:cNvPr id="86" name="textbox 86"/>
          <p:cNvSpPr/>
          <p:nvPr/>
        </p:nvSpPr>
        <p:spPr>
          <a:xfrm>
            <a:off x="3526920" y="898648"/>
            <a:ext cx="6047767" cy="687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 coils applications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3828136" y="8012065"/>
            <a:ext cx="6790335" cy="74507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589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Flex  surface  coil-large  &amp;small</a:t>
            </a:r>
            <a:endParaRPr sz="30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0182" y="363416"/>
            <a:ext cx="13045791" cy="9788768"/>
          </a:xfrm>
          <a:prstGeom prst="rect">
            <a:avLst/>
          </a:prstGeom>
        </p:spPr>
      </p:pic>
      <p:graphicFrame>
        <p:nvGraphicFramePr>
          <p:cNvPr id="92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67254"/>
              </p:ext>
            </p:extLst>
          </p:nvPr>
        </p:nvGraphicFramePr>
        <p:xfrm>
          <a:off x="1617785" y="4914748"/>
          <a:ext cx="8815753" cy="3983066"/>
        </p:xfrm>
        <a:graphic>
          <a:graphicData uri="http://schemas.openxmlformats.org/drawingml/2006/table">
            <a:tbl>
              <a:tblPr/>
              <a:tblGrid>
                <a:gridCol w="1045280"/>
                <a:gridCol w="7770473"/>
              </a:tblGrid>
              <a:tr h="534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2000" dirty="0">
                        <a:latin typeface="+mj-ea"/>
                        <a:ea typeface="+mj-ea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14655" indent="-342900" algn="l" rtl="0" eaLnBrk="0">
                        <a:lnSpc>
                          <a:spcPct val="80000"/>
                        </a:lnSpc>
                        <a:spcBef>
                          <a:spcPts val="6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sz="2000" b="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Several</a:t>
                      </a:r>
                      <a:r>
                        <a:rPr sz="2000" b="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</a:t>
                      </a:r>
                      <a:r>
                        <a:rPr sz="2000" b="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overlap</a:t>
                      </a:r>
                      <a:r>
                        <a:rPr sz="2000" b="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</a:t>
                      </a:r>
                      <a:r>
                        <a:rPr sz="2000" b="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surface</a:t>
                      </a:r>
                      <a:r>
                        <a:rPr sz="2000" b="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</a:t>
                      </a:r>
                      <a:r>
                        <a:rPr sz="2000" b="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coil</a:t>
                      </a:r>
                      <a:endParaRPr sz="2000" b="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7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78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2000" dirty="0">
                        <a:latin typeface="+mj-ea"/>
                        <a:ea typeface="+mj-ea"/>
                        <a:cs typeface="Arial"/>
                      </a:endParaRPr>
                    </a:p>
                    <a:p>
                      <a:pPr algn="l" rtl="0" eaLnBrk="0">
                        <a:lnSpc>
                          <a:spcPts val="419"/>
                        </a:lnSpc>
                        <a:spcBef>
                          <a:spcPts val="6"/>
                        </a:spcBef>
                        <a:tabLst/>
                      </a:pPr>
                      <a:endParaRPr sz="20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endParaRPr sz="2000" b="0" dirty="0">
                        <a:latin typeface="+mj-ea"/>
                        <a:ea typeface="+mj-ea"/>
                        <a:cs typeface="Arial"/>
                      </a:endParaRPr>
                    </a:p>
                    <a:p>
                      <a:pPr marL="414655" indent="-342900" algn="l" rtl="0" eaLnBrk="0">
                        <a:lnSpc>
                          <a:spcPct val="81000"/>
                        </a:lnSpc>
                        <a:spcBef>
                          <a:spcPts val="7"/>
                        </a:spcBef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More</a:t>
                      </a:r>
                      <a:r>
                        <a:rPr sz="2000" b="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than</a:t>
                      </a:r>
                      <a:r>
                        <a:rPr sz="2000" b="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one</a:t>
                      </a:r>
                      <a:r>
                        <a:rPr sz="2000" b="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channel</a:t>
                      </a:r>
                      <a:endParaRPr sz="2000" b="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5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2000" dirty="0">
                        <a:latin typeface="+mj-ea"/>
                        <a:ea typeface="+mj-ea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0">
                        <a:lnSpc>
                          <a:spcPct val="101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endParaRPr sz="2000" b="0" dirty="0">
                        <a:latin typeface="+mj-ea"/>
                        <a:ea typeface="+mj-ea"/>
                        <a:cs typeface="Arial"/>
                      </a:endParaRPr>
                    </a:p>
                    <a:p>
                      <a:pPr marL="342900" indent="-342900" algn="l" rtl="0" eaLnBrk="0">
                        <a:lnSpc>
                          <a:spcPct val="7273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endParaRPr sz="2000" b="0" dirty="0">
                        <a:latin typeface="+mj-ea"/>
                        <a:ea typeface="+mj-ea"/>
                        <a:cs typeface="Arial"/>
                      </a:endParaRPr>
                    </a:p>
                    <a:p>
                      <a:pPr marL="414655" indent="-342900" algn="l" rtl="0" eaLnBrk="0">
                        <a:lnSpc>
                          <a:spcPct val="82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sz="2000" b="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High  SNR  but</a:t>
                      </a:r>
                      <a:r>
                        <a:rPr sz="20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low  homogeneity</a:t>
                      </a:r>
                      <a:endParaRPr sz="2000" b="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471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2000" dirty="0">
                        <a:latin typeface="+mj-ea"/>
                        <a:ea typeface="+mj-ea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0">
                        <a:lnSpc>
                          <a:spcPct val="101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endParaRPr sz="2000" b="0" dirty="0">
                        <a:latin typeface="+mj-ea"/>
                        <a:ea typeface="+mj-ea"/>
                        <a:cs typeface="Arial"/>
                      </a:endParaRPr>
                    </a:p>
                    <a:p>
                      <a:pPr marL="342900" indent="-342900" algn="l" rtl="0" eaLnBrk="0">
                        <a:lnSpc>
                          <a:spcPct val="6154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endParaRPr sz="2000" b="0" dirty="0">
                        <a:latin typeface="+mj-ea"/>
                        <a:ea typeface="+mj-ea"/>
                        <a:cs typeface="Arial"/>
                      </a:endParaRPr>
                    </a:p>
                    <a:p>
                      <a:pPr marL="342900" indent="-342900" algn="l" rtl="0" eaLnBrk="0">
                        <a:lnSpc>
                          <a:spcPct val="76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Compatible</a:t>
                      </a:r>
                      <a:r>
                        <a:rPr sz="2000" b="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with</a:t>
                      </a:r>
                      <a:r>
                        <a:rPr sz="2000" b="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parallel</a:t>
                      </a:r>
                      <a:r>
                        <a:rPr sz="2000" b="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 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image</a:t>
                      </a:r>
                      <a:r>
                        <a:rPr sz="2000" b="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  </a:t>
                      </a:r>
                      <a:r>
                        <a:rPr sz="2000" b="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iPAT</a:t>
                      </a:r>
                      <a:r>
                        <a:rPr sz="2000" b="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/</a:t>
                      </a:r>
                      <a:r>
                        <a:rPr sz="20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ASSET</a:t>
                      </a:r>
                      <a:r>
                        <a:rPr sz="2000" b="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sz="2000" b="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4" name="textbox 94"/>
          <p:cNvSpPr/>
          <p:nvPr/>
        </p:nvSpPr>
        <p:spPr>
          <a:xfrm>
            <a:off x="889252" y="2974915"/>
            <a:ext cx="6578347" cy="949569"/>
          </a:xfrm>
          <a:prstGeom prst="rect">
            <a:avLst/>
          </a:prstGeom>
          <a:solidFill>
            <a:srgbClr val="92C4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397000" algn="l" rtl="0" eaLnBrk="0">
              <a:lnSpc>
                <a:spcPct val="77000"/>
              </a:lnSpc>
              <a:tabLst/>
            </a:pPr>
            <a:endParaRPr lang="en-US" sz="3600" b="1" kern="0" spc="-30" dirty="0" smtClean="0">
              <a:solidFill>
                <a:srgbClr val="000000">
                  <a:alpha val="100000"/>
                </a:srgbClr>
              </a:solidFill>
              <a:latin typeface="+mj-ea"/>
              <a:ea typeface="+mj-ea"/>
              <a:cs typeface="Times New Roman"/>
            </a:endParaRPr>
          </a:p>
          <a:p>
            <a:pPr marL="1397000" algn="l" rtl="0" eaLnBrk="0">
              <a:lnSpc>
                <a:spcPct val="77000"/>
              </a:lnSpc>
              <a:tabLst/>
            </a:pP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Phase </a:t>
            </a: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arra</a:t>
            </a: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y</a:t>
            </a:r>
            <a:r>
              <a:rPr sz="3600" b="1" kern="0" spc="6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coils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91309" y="6099702"/>
            <a:ext cx="29384" cy="34601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81514" y="4960312"/>
            <a:ext cx="34607" cy="1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1652" y="351692"/>
            <a:ext cx="12530208" cy="9401907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35837" y="2342867"/>
            <a:ext cx="5457532" cy="6069588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65866" y="2274796"/>
            <a:ext cx="5151542" cy="6137659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3712218" y="1069793"/>
            <a:ext cx="6697633" cy="66816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48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600" b="1" kern="0" spc="-5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Parallel Imaging(k</a:t>
            </a:r>
            <a:r>
              <a:rPr sz="3600" b="1" kern="0" spc="-6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-space base)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8188" y="552851"/>
            <a:ext cx="12262120" cy="9200749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1556969" y="1602783"/>
            <a:ext cx="10646754" cy="1093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9835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ctr" rtl="0" eaLnBrk="0">
              <a:lnSpc>
                <a:spcPct val="79000"/>
              </a:lnSpc>
              <a:tabLst/>
            </a:pPr>
            <a:r>
              <a:rPr sz="3600" b="1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Parallel imaging (image b</a:t>
            </a: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ase)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272401" y="691400"/>
            <a:ext cx="12233359" cy="9175019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4865630" y="1852246"/>
            <a:ext cx="4489386" cy="152399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951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iPAT pitfa</a:t>
            </a: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lls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93907" y="5278910"/>
            <a:ext cx="298860" cy="332008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04201" y="5022488"/>
            <a:ext cx="265584" cy="2987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6"/>
          <p:cNvSpPr/>
          <p:nvPr/>
        </p:nvSpPr>
        <p:spPr>
          <a:xfrm>
            <a:off x="1404076" y="1880489"/>
            <a:ext cx="9990756" cy="829080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algn="l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endParaRPr sz="3000" dirty="0">
              <a:latin typeface="+mj-lt"/>
              <a:ea typeface="Arial"/>
              <a:cs typeface="Arial"/>
            </a:endParaRPr>
          </a:p>
          <a:p>
            <a:pPr marL="469900" indent="-457200" eaLnBrk="0">
              <a:lnSpc>
                <a:spcPct val="150000"/>
              </a:lnSpc>
              <a:spcBef>
                <a:spcPts val="716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altLang="zh-CN" sz="3000" kern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Thorax</a:t>
            </a:r>
            <a:endParaRPr lang="en-US" sz="3000" kern="0" spc="50" dirty="0" smtClean="0">
              <a:solidFill>
                <a:srgbClr val="90BD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716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CMR</a:t>
            </a:r>
            <a:endParaRPr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429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3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Abdomen</a:t>
            </a:r>
            <a:r>
              <a:rPr sz="3000" kern="0" spc="28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&amp;Pelvic</a:t>
            </a:r>
            <a:endParaRPr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390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MRCP</a:t>
            </a:r>
            <a:r>
              <a:rPr sz="3000" kern="0" spc="1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&amp;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MRU</a:t>
            </a:r>
            <a:r>
              <a:rPr sz="3000" kern="0" spc="1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&amp;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MR</a:t>
            </a:r>
            <a:r>
              <a:rPr sz="3000" kern="0" spc="3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enterography</a:t>
            </a:r>
            <a:endParaRPr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21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Extra</a:t>
            </a:r>
            <a:r>
              <a:rPr sz="3000" kern="0" spc="1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cranial</a:t>
            </a:r>
            <a:r>
              <a:rPr sz="3000" kern="0" spc="1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Angio</a:t>
            </a:r>
            <a:r>
              <a:rPr sz="3000" kern="0" spc="1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and</a:t>
            </a:r>
            <a:r>
              <a:rPr sz="3000" kern="0" spc="1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venography</a:t>
            </a:r>
            <a:endParaRPr lang="en-US"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21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Upper</a:t>
            </a:r>
            <a:r>
              <a:rPr sz="3000" kern="0" spc="8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and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lower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Extremity</a:t>
            </a:r>
            <a:endParaRPr lang="en-US" sz="3000" kern="0" spc="0" dirty="0" smtClean="0">
              <a:solidFill>
                <a:srgbClr val="0000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21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Total</a:t>
            </a:r>
            <a:r>
              <a:rPr sz="3000" kern="0" spc="16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Spine</a:t>
            </a:r>
            <a:endParaRPr lang="en-US"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21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Breast</a:t>
            </a:r>
            <a:endParaRPr lang="en-US"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21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Joints</a:t>
            </a:r>
            <a:endParaRPr sz="30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6892" y="785446"/>
            <a:ext cx="6387646" cy="1095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eaLnBrk="0">
              <a:lnSpc>
                <a:spcPct val="81000"/>
              </a:lnSpc>
            </a:pPr>
            <a:r>
              <a:rPr lang="en-US" altLang="zh-CN" sz="36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Phase</a:t>
            </a:r>
            <a:r>
              <a:rPr lang="en-US" altLang="zh-CN" sz="3600" kern="0" spc="13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altLang="zh-CN" sz="36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array</a:t>
            </a:r>
            <a:r>
              <a:rPr lang="en-US" altLang="zh-CN" sz="3600" kern="0" spc="14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altLang="zh-CN" sz="36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coils</a:t>
            </a:r>
            <a:r>
              <a:rPr lang="en-US" altLang="zh-CN" sz="3600" kern="0" spc="1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altLang="zh-CN" sz="36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applicatio</a:t>
            </a:r>
            <a:r>
              <a:rPr lang="en-US" altLang="zh-CN" sz="3600" kern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ns</a:t>
            </a:r>
            <a:endParaRPr lang="en-US" altLang="zh-CN" sz="3600" dirty="0">
              <a:latin typeface="+mj-lt"/>
              <a:ea typeface="Times New Roman"/>
              <a:cs typeface="Times New Roman"/>
            </a:endParaRPr>
          </a:p>
          <a:p>
            <a:endParaRPr lang="zh-CN" alt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3777" y="330932"/>
            <a:ext cx="12214157" cy="9164761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4340204" y="1221395"/>
            <a:ext cx="5133295" cy="71263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21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600" b="1" kern="0" spc="-7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Phase array coils</a:t>
            </a:r>
            <a:r>
              <a:rPr sz="3600" b="1" kern="0" spc="4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600" b="1" kern="0" spc="-7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types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998427" cy="9753600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1282708" y="1260319"/>
            <a:ext cx="6518275" cy="3573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9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7000"/>
              </a:lnSpc>
              <a:tabLst/>
            </a:pPr>
            <a:r>
              <a:rPr sz="54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Types</a:t>
            </a:r>
            <a:r>
              <a:rPr sz="5400" b="1" kern="0" spc="3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4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of coils in</a:t>
            </a:r>
            <a:r>
              <a:rPr sz="5400" b="1" kern="0" spc="2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4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sz="54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RI</a:t>
            </a:r>
            <a:endParaRPr sz="54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1149"/>
              </a:spcBef>
              <a:tabLst/>
            </a:pPr>
            <a:r>
              <a:rPr sz="3800" kern="0" spc="-50" dirty="0">
                <a:solidFill>
                  <a:srgbClr val="91C6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·</a:t>
            </a:r>
            <a:r>
              <a:rPr sz="3800" kern="0" spc="100" dirty="0">
                <a:solidFill>
                  <a:srgbClr val="91C6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800" kern="0" spc="-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Gradient Coils</a:t>
            </a:r>
            <a:endParaRPr sz="38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4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1115" algn="l" rtl="0" eaLnBrk="0">
              <a:lnSpc>
                <a:spcPct val="79000"/>
              </a:lnSpc>
              <a:tabLst/>
            </a:pPr>
            <a:r>
              <a:rPr sz="3800" kern="0" spc="-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●RF</a:t>
            </a:r>
            <a:r>
              <a:rPr sz="3800" kern="0" spc="1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800" kern="0" spc="-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38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44086" y="778348"/>
            <a:ext cx="11432969" cy="85747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16119" y="1770185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Phase array coils applications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2408642" y="8440616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Body phase array coil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7771" y="93785"/>
            <a:ext cx="12639575" cy="9483969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85021" y="2943127"/>
            <a:ext cx="4938831" cy="4895546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537424" y="3111241"/>
            <a:ext cx="5000134" cy="4888523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2987461" y="1074248"/>
            <a:ext cx="7621924" cy="72030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376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Phase </a:t>
            </a:r>
            <a:r>
              <a:rPr lang="en-US" altLang="zh-CN" sz="3600" b="1" kern="0" spc="-3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</a:t>
            </a: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rray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oils</a:t>
            </a:r>
            <a:r>
              <a:rPr sz="3600" b="1" kern="0" spc="7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pplications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2120269" y="8059220"/>
            <a:ext cx="4417289" cy="45104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86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Breast phase array</a:t>
            </a:r>
            <a:r>
              <a:rPr sz="3000" b="1" kern="0" spc="3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coi</a:t>
            </a:r>
            <a:r>
              <a:rPr sz="3000" b="1" kern="0" spc="-4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l</a:t>
            </a:r>
            <a:endParaRPr sz="30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8030308" y="8059219"/>
            <a:ext cx="4642188" cy="45104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82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Axial 3D T2</a:t>
            </a:r>
            <a:r>
              <a:rPr sz="3000" b="1" kern="0" spc="5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SPAIR TSE</a:t>
            </a:r>
            <a:endParaRPr sz="30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0382" y="515815"/>
            <a:ext cx="12092747" cy="9073662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509440" y="3272327"/>
            <a:ext cx="3954325" cy="3954300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75669" y="3305173"/>
            <a:ext cx="3937882" cy="3921453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4486603" y="1738105"/>
            <a:ext cx="6978132" cy="689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376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Phase array </a:t>
            </a: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r>
              <a:rPr sz="3600" b="1" kern="0" spc="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applications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8675077" y="7464197"/>
            <a:ext cx="3388426" cy="431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86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000" b="1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Run</a:t>
            </a:r>
            <a:r>
              <a:rPr sz="3000" b="1" kern="0" spc="6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3000" b="1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off</a:t>
            </a:r>
            <a:r>
              <a:rPr lang="en-US" sz="3000" b="1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1" kern="0" spc="0" dirty="0" err="1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Angio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3055240" y="7679962"/>
            <a:ext cx="3254978" cy="431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6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Lower</a:t>
            </a:r>
            <a:r>
              <a:rPr sz="3000" b="1" kern="0" spc="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altLang="zh-CN"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xt.</a:t>
            </a:r>
            <a:r>
              <a:rPr lang="en-US"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394" y="422032"/>
            <a:ext cx="11696943" cy="8776676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690460" y="3037637"/>
            <a:ext cx="4364480" cy="4364480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248873" y="3082686"/>
            <a:ext cx="4332779" cy="4285211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3700433" y="1241045"/>
            <a:ext cx="7096878" cy="66064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376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Phase </a:t>
            </a:r>
            <a:r>
              <a:rPr lang="en-US" altLang="zh-CN" sz="3600" b="1" kern="0" spc="-3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rray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oils</a:t>
            </a:r>
            <a:r>
              <a:rPr sz="3600" b="1" kern="0" spc="7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pplications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7151076" y="7469907"/>
            <a:ext cx="5394248" cy="4199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586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Total  spine-sag</a:t>
            </a:r>
            <a:r>
              <a:rPr sz="3000" kern="0" spc="28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T2w</a:t>
            </a:r>
            <a:r>
              <a:rPr sz="3000" kern="0" spc="27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TSE</a:t>
            </a:r>
            <a:endParaRPr sz="30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1919560" y="7415160"/>
            <a:ext cx="4204450" cy="41368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86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TIM phase array</a:t>
            </a:r>
            <a:r>
              <a:rPr sz="3000" b="1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</a:t>
            </a:r>
            <a:r>
              <a:rPr sz="30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936" y="562708"/>
            <a:ext cx="12248983" cy="9190892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442079" y="4439179"/>
            <a:ext cx="11087978" cy="3633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algn="l" rtl="0" eaLnBrk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endParaRPr sz="3000" dirty="0">
              <a:latin typeface="+mj-lt"/>
              <a:ea typeface="Arial"/>
              <a:cs typeface="Arial"/>
            </a:endParaRPr>
          </a:p>
          <a:p>
            <a:pPr marL="469900" indent="-457200" algn="l" rtl="0" eaLnBrk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Consist</a:t>
            </a:r>
            <a:r>
              <a:rPr sz="3000" kern="0" spc="6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saddle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&amp;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solenoid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and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some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phase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array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reform</a:t>
            </a: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coil</a:t>
            </a:r>
            <a:endParaRPr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spcBef>
                <a:spcPts val="711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Coverage</a:t>
            </a:r>
            <a:r>
              <a:rPr sz="3000" kern="0" spc="1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whole</a:t>
            </a:r>
            <a:r>
              <a:rPr sz="3000" kern="0" spc="1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RO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I</a:t>
            </a:r>
            <a:endParaRPr lang="en-US" sz="3000" kern="0" spc="0" dirty="0" smtClean="0">
              <a:solidFill>
                <a:srgbClr val="0000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spcBef>
                <a:spcPts val="711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Receiver</a:t>
            </a:r>
            <a:endParaRPr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spcBef>
                <a:spcPts val="777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High</a:t>
            </a:r>
            <a:r>
              <a:rPr sz="3000" kern="0" spc="4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homogeneity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 </a:t>
            </a:r>
            <a:r>
              <a:rPr sz="3000" kern="0" spc="1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&amp;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SNR</a:t>
            </a:r>
            <a:endParaRPr lang="en-US" sz="3000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spcBef>
                <a:spcPts val="777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Usually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ar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single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channel</a:t>
            </a:r>
            <a:endParaRPr sz="3000" dirty="0">
              <a:latin typeface="+mj-lt"/>
              <a:ea typeface="Arial"/>
              <a:cs typeface="Arial"/>
            </a:endParaRPr>
          </a:p>
          <a:p>
            <a:pPr marL="469900" indent="-457200" algn="l" rtl="0" eaLnBrk="0">
              <a:spcBef>
                <a:spcPts val="7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Not</a:t>
            </a:r>
            <a:r>
              <a:rPr sz="3000" kern="0" spc="8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Compatible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with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parallel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imaging</a:t>
            </a:r>
            <a:r>
              <a:rPr sz="3000" kern="0" spc="7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(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iPAT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or</a:t>
            </a:r>
            <a:r>
              <a:rPr sz="3000" kern="0" spc="7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ASSET</a:t>
            </a:r>
            <a:r>
              <a:rPr sz="3000" kern="0" spc="7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)</a:t>
            </a:r>
            <a:endParaRPr sz="30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144173" y="935992"/>
            <a:ext cx="12130510" cy="1946206"/>
          </a:xfrm>
          <a:prstGeom prst="rect">
            <a:avLst/>
          </a:prstGeom>
          <a:solidFill>
            <a:srgbClr val="92C4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9900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algn="ctr" rtl="0" eaLnBrk="0">
              <a:lnSpc>
                <a:spcPct val="90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612264" algn="ctr" rtl="0" eaLnBrk="0">
              <a:lnSpc>
                <a:spcPct val="79000"/>
              </a:lnSpc>
              <a:tabLst/>
            </a:pPr>
            <a:r>
              <a:rPr sz="3600" b="1" kern="0" spc="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Volume</a:t>
            </a:r>
            <a:r>
              <a:rPr sz="3600" b="1" kern="0" spc="19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 </a:t>
            </a:r>
            <a:r>
              <a:rPr sz="3600" b="1" kern="0" spc="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coils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363" y="492370"/>
            <a:ext cx="12186489" cy="9144000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2812135" y="3212810"/>
            <a:ext cx="6104525" cy="4821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algn="l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endParaRPr sz="3000" dirty="0">
              <a:ea typeface="Arial"/>
              <a:cs typeface="Arial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1471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3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Elbow</a:t>
            </a:r>
            <a:endParaRPr sz="3000" dirty="0"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379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5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Wrist</a:t>
            </a: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  </a:t>
            </a:r>
            <a:r>
              <a:rPr sz="3000" kern="0" spc="-5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&amp;hand</a:t>
            </a:r>
            <a:endParaRPr sz="3000" dirty="0"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65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Knee</a:t>
            </a:r>
            <a:endParaRPr sz="3000" dirty="0"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279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6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Foot</a:t>
            </a:r>
            <a:endParaRPr sz="3000" dirty="0"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488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Ankle</a:t>
            </a:r>
            <a:endParaRPr lang="en-US" sz="3000" dirty="0"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488"/>
              </a:spcBef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Thorax</a:t>
            </a:r>
            <a:r>
              <a:rPr lang="en-US" sz="3000" kern="0" spc="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 </a:t>
            </a:r>
            <a:r>
              <a:rPr sz="3000" kern="0" spc="6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&amp;</a:t>
            </a:r>
            <a:r>
              <a:rPr lang="en-US" sz="3000" kern="0" spc="6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 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abdomen</a:t>
            </a:r>
            <a:r>
              <a:rPr sz="3000" kern="0" spc="60" dirty="0" smtClean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  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(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body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coil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)</a:t>
            </a:r>
            <a:endParaRPr sz="3000" dirty="0">
              <a:ea typeface="Times New Roman"/>
              <a:cs typeface="Times New Roman"/>
            </a:endParaRPr>
          </a:p>
        </p:txBody>
      </p:sp>
      <p:sp>
        <p:nvSpPr>
          <p:cNvPr id="4" name="textbox 178"/>
          <p:cNvSpPr/>
          <p:nvPr/>
        </p:nvSpPr>
        <p:spPr>
          <a:xfrm>
            <a:off x="3023151" y="2091580"/>
            <a:ext cx="6104525" cy="1121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Volume coils 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application</a:t>
            </a: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8947" y="527539"/>
            <a:ext cx="12295853" cy="9226061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68430" y="2392982"/>
            <a:ext cx="6656849" cy="5872570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91908" y="2392983"/>
            <a:ext cx="4104231" cy="5839263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4517860" y="1220301"/>
            <a:ext cx="5124898" cy="68569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49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Volume coils types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3050" y="201389"/>
            <a:ext cx="12577078" cy="9437075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3947984" y="1326803"/>
            <a:ext cx="6110415" cy="803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 smtClean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Volume </a:t>
            </a:r>
            <a:r>
              <a:rPr lang="en-US" altLang="zh-CN"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oils </a:t>
            </a:r>
            <a:r>
              <a:rPr lang="en-US" altLang="zh-CN"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pplications</a:t>
            </a:r>
            <a:endParaRPr sz="3600" dirty="0" smtClean="0">
              <a:latin typeface="+mj-ea"/>
              <a:ea typeface="+mj-ea"/>
              <a:cs typeface="Times New Roman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3600" dirty="0" smtClean="0">
              <a:latin typeface="+mj-ea"/>
              <a:ea typeface="+mj-ea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</p:txBody>
      </p:sp>
      <p:sp>
        <p:nvSpPr>
          <p:cNvPr id="4" name="textbox 190"/>
          <p:cNvSpPr/>
          <p:nvPr/>
        </p:nvSpPr>
        <p:spPr>
          <a:xfrm>
            <a:off x="1810403" y="7744791"/>
            <a:ext cx="3220085" cy="803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000" b="1" dirty="0"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3000" b="1" dirty="0">
              <a:ea typeface="Arial"/>
              <a:cs typeface="Arial"/>
            </a:endParaRPr>
          </a:p>
          <a:p>
            <a:pPr algn="r" rtl="0" eaLnBrk="0">
              <a:lnSpc>
                <a:spcPct val="79000"/>
              </a:lnSpc>
              <a:spcBef>
                <a:spcPts val="2"/>
              </a:spcBef>
              <a:tabLst/>
            </a:pPr>
            <a:r>
              <a:rPr lang="en-US" altLang="zh-CN" sz="3000" b="1" dirty="0" smtClean="0">
                <a:ea typeface="Times New Roman"/>
                <a:cs typeface="Times New Roman"/>
              </a:rPr>
              <a:t>Body Coil</a:t>
            </a:r>
            <a:endParaRPr sz="3000" b="1" dirty="0">
              <a:ea typeface="Times New Roman"/>
              <a:cs typeface="Times New Roman"/>
            </a:endParaRPr>
          </a:p>
        </p:txBody>
      </p:sp>
      <p:sp>
        <p:nvSpPr>
          <p:cNvPr id="6" name="textbox 190"/>
          <p:cNvSpPr/>
          <p:nvPr/>
        </p:nvSpPr>
        <p:spPr>
          <a:xfrm>
            <a:off x="7509572" y="7744791"/>
            <a:ext cx="3220085" cy="803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000" dirty="0"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3000" dirty="0">
              <a:ea typeface="Arial"/>
              <a:cs typeface="Arial"/>
            </a:endParaRPr>
          </a:p>
          <a:p>
            <a:pPr algn="r" eaLnBrk="0">
              <a:lnSpc>
                <a:spcPct val="79000"/>
              </a:lnSpc>
              <a:spcBef>
                <a:spcPts val="2"/>
              </a:spcBef>
            </a:pPr>
            <a:r>
              <a:rPr lang="en-US" altLang="zh-CN" sz="3000" b="1" kern="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Axia</a:t>
            </a:r>
            <a:r>
              <a:rPr lang="en-US" altLang="zh-CN" sz="3000" b="1" kern="0" spc="-10" dirty="0">
                <a:solidFill>
                  <a:srgbClr val="000000">
                    <a:alpha val="100000"/>
                  </a:srgbClr>
                </a:solidFill>
                <a:ea typeface="Times New Roman"/>
                <a:cs typeface="Times New Roman"/>
              </a:rPr>
              <a:t>l T2w TSE</a:t>
            </a:r>
            <a:endParaRPr sz="300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5109" y="515817"/>
            <a:ext cx="12311475" cy="9237783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92288" y="2984555"/>
            <a:ext cx="4460201" cy="4426836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40849" y="3118318"/>
            <a:ext cx="4393348" cy="4293074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4133169" y="1262163"/>
            <a:ext cx="6611877" cy="701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Volume coils application</a:t>
            </a: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9183440" y="7838130"/>
            <a:ext cx="3376929" cy="4543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85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3D acquisi</a:t>
            </a: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tion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2181637" y="8066987"/>
            <a:ext cx="3222701" cy="45103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522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hand &amp;wrist</a:t>
            </a:r>
            <a:r>
              <a:rPr sz="3000" b="1" kern="0" spc="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4146" y="398585"/>
            <a:ext cx="11874014" cy="8909538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47837" y="3191798"/>
            <a:ext cx="5822769" cy="4364894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42159" y="2636442"/>
            <a:ext cx="4994447" cy="5155592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1805734" y="7142219"/>
            <a:ext cx="4064836" cy="32001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3000" dirty="0" smtClean="0">
              <a:latin typeface="Arial"/>
              <a:ea typeface="Arial"/>
              <a:cs typeface="Arial"/>
            </a:endParaRPr>
          </a:p>
          <a:p>
            <a:pPr marL="31750" algn="l" rtl="0" eaLnBrk="0">
              <a:lnSpc>
                <a:spcPct val="79000"/>
              </a:lnSpc>
              <a:spcBef>
                <a:spcPts val="1"/>
              </a:spcBef>
              <a:tabLst/>
            </a:pPr>
            <a:r>
              <a:rPr sz="3000" b="1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Knee coil-Multi </a:t>
            </a: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channel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textbox 210"/>
          <p:cNvSpPr/>
          <p:nvPr/>
        </p:nvSpPr>
        <p:spPr>
          <a:xfrm>
            <a:off x="4086749" y="-70339"/>
            <a:ext cx="6110820" cy="93784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Volume coils application</a:t>
            </a: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</a:t>
            </a:r>
            <a:endParaRPr sz="3600" dirty="0" smtClean="0">
              <a:latin typeface="+mj-ea"/>
              <a:ea typeface="+mj-ea"/>
              <a:cs typeface="Times New Roman"/>
            </a:endParaRPr>
          </a:p>
          <a:p>
            <a:pPr algn="l" rtl="0" eaLnBrk="0">
              <a:lnSpc>
                <a:spcPct val="139000"/>
              </a:lnSpc>
              <a:tabLst/>
            </a:pPr>
            <a:endParaRPr sz="3600" dirty="0" smtClean="0">
              <a:latin typeface="+mj-ea"/>
              <a:ea typeface="+mj-ea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</p:txBody>
      </p:sp>
      <p:sp>
        <p:nvSpPr>
          <p:cNvPr id="9" name="textbox 210"/>
          <p:cNvSpPr/>
          <p:nvPr/>
        </p:nvSpPr>
        <p:spPr>
          <a:xfrm>
            <a:off x="8009932" y="7632026"/>
            <a:ext cx="3771760" cy="32001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000" b="1" dirty="0">
              <a:latin typeface="+mj-ea"/>
              <a:ea typeface="+mj-ea"/>
              <a:cs typeface="Arial"/>
            </a:endParaRPr>
          </a:p>
          <a:p>
            <a:pPr marL="31750" algn="l" rtl="0" eaLnBrk="0">
              <a:lnSpc>
                <a:spcPct val="79000"/>
              </a:lnSpc>
              <a:spcBef>
                <a:spcPts val="1"/>
              </a:spcBef>
              <a:tabLst/>
            </a:pPr>
            <a:r>
              <a:rPr sz="3000" b="1" kern="0" spc="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Sagittal   T2*GRE</a:t>
            </a:r>
            <a:endParaRPr sz="3000" b="1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-35169"/>
            <a:ext cx="13004800" cy="9753600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651624" y="1096683"/>
            <a:ext cx="9942174" cy="2196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6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8000"/>
              </a:lnSpc>
              <a:tabLst/>
            </a:pPr>
            <a:r>
              <a:rPr sz="5600" b="1" kern="0" spc="-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Gradient c</a:t>
            </a:r>
            <a:r>
              <a:rPr sz="5600" b="1" kern="0" spc="-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oils </a:t>
            </a:r>
            <a:r>
              <a:rPr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(X</a:t>
            </a:r>
            <a:r>
              <a:rPr lang="en-US"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&amp;</a:t>
            </a:r>
            <a:r>
              <a:rPr lang="en-US"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Y&amp;</a:t>
            </a:r>
            <a:r>
              <a:rPr lang="en-US"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600" b="1" kern="0" spc="-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Z</a:t>
            </a:r>
            <a:r>
              <a:rPr sz="5600" b="1" kern="0" spc="-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56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4"/>
              </a:spcBef>
              <a:tabLst/>
            </a:pP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●Slice</a:t>
            </a:r>
            <a:r>
              <a:rPr sz="3700" kern="0" spc="1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selection</a:t>
            </a:r>
            <a:endParaRPr sz="37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546116" y="4063965"/>
            <a:ext cx="4257040" cy="1808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68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700" kern="0" spc="-50" dirty="0">
                <a:solidFill>
                  <a:srgbClr val="8FC3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·</a:t>
            </a:r>
            <a:r>
              <a:rPr sz="3700" kern="0" spc="920" dirty="0">
                <a:solidFill>
                  <a:srgbClr val="8FC3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Phase</a:t>
            </a:r>
            <a:r>
              <a:rPr sz="3700" kern="0" spc="7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700" kern="0" spc="-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encoding</a:t>
            </a:r>
            <a:endParaRPr sz="37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3"/>
              </a:spcBef>
              <a:tabLst/>
            </a:pPr>
            <a:r>
              <a:rPr sz="3700" kern="0" spc="-40" dirty="0">
                <a:solidFill>
                  <a:srgbClr val="8FC3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·</a:t>
            </a:r>
            <a:r>
              <a:rPr sz="3700" kern="0" spc="890" dirty="0">
                <a:solidFill>
                  <a:srgbClr val="8FC3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Frequency</a:t>
            </a:r>
            <a:r>
              <a:rPr sz="3700" kern="0" spc="8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700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encoding</a:t>
            </a:r>
            <a:endParaRPr sz="37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9171721" y="5081917"/>
            <a:ext cx="3127375" cy="20466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8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MRI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Scanner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Magnets</a:t>
            </a:r>
            <a:endParaRPr sz="1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7721644" y="5484063"/>
            <a:ext cx="66357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4000"/>
              </a:lnSpc>
              <a:tabLst/>
            </a:pP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lang="en-US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8" name="textbox 22"/>
          <p:cNvSpPr/>
          <p:nvPr/>
        </p:nvSpPr>
        <p:spPr>
          <a:xfrm>
            <a:off x="10593798" y="5766717"/>
            <a:ext cx="988602" cy="27066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9" name="textbox 22"/>
          <p:cNvSpPr/>
          <p:nvPr/>
        </p:nvSpPr>
        <p:spPr>
          <a:xfrm>
            <a:off x="10735409" y="5825931"/>
            <a:ext cx="66357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4000"/>
              </a:lnSpc>
              <a:tabLst/>
            </a:pPr>
            <a:r>
              <a:rPr lang="en-US" altLang="zh-CN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</a:t>
            </a:r>
            <a:r>
              <a:rPr lang="en-US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11" name="textbox 22"/>
          <p:cNvSpPr/>
          <p:nvPr/>
        </p:nvSpPr>
        <p:spPr>
          <a:xfrm>
            <a:off x="6502399" y="6311920"/>
            <a:ext cx="66357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4000"/>
              </a:lnSpc>
              <a:tabLst/>
            </a:pPr>
            <a:r>
              <a:rPr lang="en-US" altLang="zh-CN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RF</a:t>
            </a:r>
            <a:r>
              <a:rPr lang="en-US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13" name="textbox 22"/>
          <p:cNvSpPr/>
          <p:nvPr/>
        </p:nvSpPr>
        <p:spPr>
          <a:xfrm>
            <a:off x="6170611" y="7104185"/>
            <a:ext cx="1327150" cy="2922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eaLnBrk="0">
              <a:lnSpc>
                <a:spcPct val="94000"/>
              </a:lnSpc>
            </a:pPr>
            <a:r>
              <a:rPr lang="en-US" altLang="zh-CN" sz="1400" kern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Shimming</a:t>
            </a:r>
            <a:r>
              <a:rPr lang="en-US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15" name="textbox 22"/>
          <p:cNvSpPr/>
          <p:nvPr/>
        </p:nvSpPr>
        <p:spPr>
          <a:xfrm>
            <a:off x="6013570" y="7672873"/>
            <a:ext cx="1325678" cy="36462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eaLnBrk="0">
              <a:lnSpc>
                <a:spcPct val="94000"/>
              </a:lnSpc>
            </a:pPr>
            <a:r>
              <a:rPr lang="en-US" altLang="zh-CN" sz="1400" kern="0" spc="1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Gradient </a:t>
            </a: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17" name="textbox 22"/>
          <p:cNvSpPr/>
          <p:nvPr/>
        </p:nvSpPr>
        <p:spPr>
          <a:xfrm>
            <a:off x="6834186" y="8469302"/>
            <a:ext cx="66357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eaLnBrk="0">
              <a:lnSpc>
                <a:spcPct val="94000"/>
              </a:lnSpc>
            </a:pPr>
            <a:r>
              <a:rPr lang="en-US" altLang="zh-CN" sz="1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Magnet </a:t>
            </a: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25" name="textbox 22"/>
          <p:cNvSpPr/>
          <p:nvPr/>
        </p:nvSpPr>
        <p:spPr>
          <a:xfrm>
            <a:off x="8299938" y="8382000"/>
            <a:ext cx="956285" cy="29875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eaLnBrk="0">
              <a:lnSpc>
                <a:spcPct val="94000"/>
              </a:lnSpc>
            </a:pPr>
            <a:r>
              <a:rPr lang="en-US" altLang="zh-CN" sz="1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Transceiver</a:t>
            </a:r>
            <a:endParaRPr lang="en-US" altLang="zh-CN" sz="1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4000"/>
              </a:lnSpc>
              <a:tabLst/>
            </a:pPr>
            <a:endParaRPr sz="1300" dirty="0">
              <a:latin typeface="SimSun"/>
              <a:ea typeface="SimSun"/>
              <a:cs typeface="SimSun"/>
            </a:endParaRPr>
          </a:p>
        </p:txBody>
      </p:sp>
      <p:sp>
        <p:nvSpPr>
          <p:cNvPr id="26" name="textbox 22"/>
          <p:cNvSpPr/>
          <p:nvPr/>
        </p:nvSpPr>
        <p:spPr>
          <a:xfrm>
            <a:off x="8675077" y="8991600"/>
            <a:ext cx="828431" cy="22557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eaLnBrk="0">
              <a:lnSpc>
                <a:spcPct val="78423"/>
              </a:lnSpc>
            </a:pPr>
            <a:r>
              <a:rPr lang="en-US" altLang="zh-CN" sz="1400" b="1" kern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</a:t>
            </a:r>
            <a:endParaRPr lang="en-US" altLang="zh-CN" sz="1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8423"/>
              </a:lnSpc>
              <a:tabLst/>
            </a:pP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1" name="textbox 22"/>
          <p:cNvSpPr/>
          <p:nvPr/>
        </p:nvSpPr>
        <p:spPr>
          <a:xfrm>
            <a:off x="11826631" y="6417647"/>
            <a:ext cx="66357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4000"/>
              </a:lnSpc>
              <a:tabLst/>
            </a:pPr>
            <a:r>
              <a:rPr lang="en-US" altLang="zh-CN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300" kern="0" spc="-3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Coil</a:t>
            </a:r>
            <a:endParaRPr sz="1300" dirty="0">
              <a:latin typeface="SimSun"/>
              <a:ea typeface="SimSun"/>
              <a:cs typeface="SimSu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6481" y="480646"/>
            <a:ext cx="12108371" cy="9085385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12916" y="3103946"/>
            <a:ext cx="5306734" cy="4320918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475786" y="2319138"/>
            <a:ext cx="2820483" cy="5588205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4151034" y="1211965"/>
            <a:ext cx="6295710" cy="6900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Volume coils applications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5487841" y="8071301"/>
            <a:ext cx="6317297" cy="44359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522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Elbow</a:t>
            </a:r>
            <a:r>
              <a:rPr sz="3000" b="1" kern="0" spc="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&amp;</a:t>
            </a: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wrist</a:t>
            </a:r>
            <a:r>
              <a:rPr sz="3000" b="1" kern="0" spc="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1" kern="0" spc="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&amp;</a:t>
            </a: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hand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0432" y="398584"/>
            <a:ext cx="11844902" cy="8887694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89969" y="2627738"/>
            <a:ext cx="4998310" cy="4966174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4620729" y="935369"/>
            <a:ext cx="5801086" cy="132878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81914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Volume </a:t>
            </a:r>
            <a:r>
              <a:rPr lang="en-US" altLang="zh-CN"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oils </a:t>
            </a:r>
            <a:r>
              <a:rPr lang="en-US" altLang="zh-CN"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A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pplication</a:t>
            </a: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</a:t>
            </a:r>
            <a:endParaRPr sz="3600" dirty="0">
              <a:latin typeface="+mj-ea"/>
              <a:ea typeface="+mj-ea"/>
              <a:cs typeface="Times New Roman"/>
            </a:endParaRPr>
          </a:p>
          <a:p>
            <a:pPr algn="l" rtl="0" eaLnBrk="0">
              <a:lnSpc>
                <a:spcPct val="14400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</p:txBody>
      </p:sp>
      <p:sp>
        <p:nvSpPr>
          <p:cNvPr id="8" name="textbox 228"/>
          <p:cNvSpPr/>
          <p:nvPr/>
        </p:nvSpPr>
        <p:spPr>
          <a:xfrm>
            <a:off x="1540781" y="7261166"/>
            <a:ext cx="4302132" cy="1887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1"/>
              </a:spcBef>
              <a:tabLst/>
            </a:pP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Multi channel foot &amp;</a:t>
            </a: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ankle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textbox 228"/>
          <p:cNvSpPr/>
          <p:nvPr/>
        </p:nvSpPr>
        <p:spPr>
          <a:xfrm>
            <a:off x="8049295" y="7593912"/>
            <a:ext cx="3106378" cy="49484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000" b="1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Sagittal  </a:t>
            </a:r>
            <a:r>
              <a:rPr sz="3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STIR</a:t>
            </a:r>
            <a:endParaRPr sz="3000" b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Picture 2" descr="Foot/Ankl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13" y="262773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8878" y="550985"/>
            <a:ext cx="12077121" cy="9061938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1620493" y="4721829"/>
            <a:ext cx="10442551" cy="408220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476250" indent="-457200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Coverage</a:t>
            </a:r>
            <a:r>
              <a:rPr sz="3000" kern="0" spc="1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whole</a:t>
            </a:r>
            <a:r>
              <a:rPr sz="3000" kern="0" spc="1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</a:t>
            </a:r>
            <a:endParaRPr lang="en-US" sz="3000" kern="0" spc="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76250" indent="-457200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Transceiver</a:t>
            </a:r>
            <a:endParaRPr lang="en-US" sz="3000" kern="0" spc="1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76250" indent="-457200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Usually</a:t>
            </a:r>
            <a:r>
              <a:rPr sz="3000" kern="0" spc="2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more</a:t>
            </a:r>
            <a:r>
              <a:rPr sz="3000" kern="0" spc="2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than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one  </a:t>
            </a: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channel</a:t>
            </a:r>
            <a:endParaRPr lang="en-US" sz="3000" kern="0" spc="1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76250" indent="-457200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Compatible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with  parallel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imaging(iPAT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ASSET)</a:t>
            </a:r>
            <a:endParaRPr lang="en-US" sz="3000" kern="0" spc="2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76250" indent="-457200" rtl="0" eaLnBrk="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Best</a:t>
            </a:r>
            <a:r>
              <a:rPr sz="3000" kern="0" spc="6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homogeneity</a:t>
            </a:r>
            <a:r>
              <a:rPr sz="3000" kern="0" spc="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sz="3000" kern="0" spc="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high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SNR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birdcage</a:t>
            </a:r>
            <a:r>
              <a:rPr sz="3000" kern="0" spc="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670925" y="2544240"/>
            <a:ext cx="11849321" cy="2004314"/>
          </a:xfrm>
          <a:prstGeom prst="rect">
            <a:avLst/>
          </a:prstGeom>
          <a:solidFill>
            <a:srgbClr val="92C4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192000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algn="ctr" rtl="0" eaLnBrk="0">
              <a:lnSpc>
                <a:spcPct val="6675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422400" algn="ctr" rtl="0" eaLnBrk="0">
              <a:lnSpc>
                <a:spcPct val="79000"/>
              </a:lnSpc>
              <a:tabLst/>
            </a:pPr>
            <a:r>
              <a:rPr sz="36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Quadrature co</a:t>
            </a: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ils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2050" y="435403"/>
            <a:ext cx="11655283" cy="8745416"/>
          </a:xfrm>
          <a:prstGeom prst="rect">
            <a:avLst/>
          </a:prstGeom>
        </p:spPr>
      </p:pic>
      <p:pic>
        <p:nvPicPr>
          <p:cNvPr id="240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22593" y="4116812"/>
            <a:ext cx="4927174" cy="3576088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8376347" y="8244603"/>
            <a:ext cx="2644327" cy="93621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757"/>
              </a:lnSpc>
              <a:tabLst/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SNR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×</a:t>
            </a:r>
            <a:r>
              <a:rPr sz="2000" b="1" kern="0" spc="5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(√2)</a:t>
            </a:r>
            <a:endParaRPr sz="2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5163466" y="1671734"/>
            <a:ext cx="3723145" cy="664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180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Quadrature coils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textbox 242"/>
          <p:cNvSpPr/>
          <p:nvPr/>
        </p:nvSpPr>
        <p:spPr>
          <a:xfrm>
            <a:off x="2843055" y="7960308"/>
            <a:ext cx="2644327" cy="93621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757"/>
              </a:lnSpc>
              <a:tabLst/>
            </a:pPr>
            <a:r>
              <a:rPr lang="en-US" altLang="zh-CN" sz="2000" b="1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Bird Cage Coil</a:t>
            </a:r>
            <a:endParaRPr sz="2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2" name="Picture 4" descr="3T Quadrature Head Coil by GE Health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44" y="4116812"/>
            <a:ext cx="4768117" cy="35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9453" y="762000"/>
            <a:ext cx="11686529" cy="8768861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3016569" y="1733690"/>
            <a:ext cx="6381377" cy="1103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6216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ctr" rtl="0" eaLnBrk="0">
              <a:lnSpc>
                <a:spcPct val="79000"/>
              </a:lnSpc>
              <a:tabLst/>
            </a:pP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Quadrature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oils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pp</a:t>
            </a:r>
            <a:r>
              <a:rPr sz="3600" b="1" kern="0" spc="-5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  <a:p>
            <a:pPr algn="ctr" rtl="0" eaLnBrk="0">
              <a:lnSpc>
                <a:spcPct val="136000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ctr" rtl="0" eaLnBrk="0">
              <a:lnSpc>
                <a:spcPct val="81000"/>
              </a:lnSpc>
              <a:spcBef>
                <a:spcPts val="397"/>
              </a:spcBef>
              <a:tabLst/>
            </a:pPr>
            <a:r>
              <a:rPr sz="3600" kern="0" spc="-10" dirty="0" smtClean="0">
                <a:solidFill>
                  <a:srgbClr val="93C9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·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box 248"/>
          <p:cNvSpPr/>
          <p:nvPr/>
        </p:nvSpPr>
        <p:spPr>
          <a:xfrm>
            <a:off x="3016570" y="2578414"/>
            <a:ext cx="6381377" cy="71510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6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6000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397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Head</a:t>
            </a:r>
            <a:endParaRPr sz="3000" dirty="0"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634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Brain</a:t>
            </a:r>
            <a:r>
              <a:rPr sz="3000" kern="0" spc="7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MRA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&amp;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MRV</a:t>
            </a:r>
            <a:endParaRPr sz="3000" dirty="0"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618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MRS</a:t>
            </a:r>
            <a:endParaRPr lang="en-US" sz="3000" dirty="0"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618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Knee</a:t>
            </a:r>
            <a:endParaRPr sz="3000" dirty="0"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47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-6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Foot</a:t>
            </a:r>
            <a:endParaRPr lang="en-US" sz="3000" dirty="0"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47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Ankle</a:t>
            </a:r>
            <a:endParaRPr lang="en-US" sz="3000" kern="0" spc="-1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50000"/>
              </a:lnSpc>
              <a:spcBef>
                <a:spcPts val="547"/>
              </a:spcBef>
              <a:buClr>
                <a:srgbClr val="7030A0"/>
              </a:buClr>
              <a:buFont typeface="Wingdings" panose="05000000000000000000" pitchFamily="2" charset="2"/>
              <a:buChar char="l"/>
              <a:tabLst/>
            </a:pPr>
            <a:r>
              <a:rPr sz="3000" kern="0" spc="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Shimming</a:t>
            </a:r>
            <a:r>
              <a:rPr sz="3000" kern="0" spc="15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test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1271" y="762002"/>
            <a:ext cx="11764647" cy="8827476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50370" y="3075613"/>
            <a:ext cx="3937654" cy="4396585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3474972" y="1209521"/>
            <a:ext cx="6712711" cy="67044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Quadrature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oils </a:t>
            </a:r>
            <a:r>
              <a:rPr lang="en-US" altLang="zh-CN"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pplications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8" name="textbox 258"/>
          <p:cNvSpPr/>
          <p:nvPr/>
        </p:nvSpPr>
        <p:spPr>
          <a:xfrm>
            <a:off x="7181629" y="7775794"/>
            <a:ext cx="5234289" cy="440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55"/>
              </a:lnSpc>
              <a:tabLst/>
            </a:pPr>
            <a:endParaRPr sz="3000" b="1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000" b="1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Parallel Acquisition techni</a:t>
            </a:r>
            <a:r>
              <a:rPr sz="30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que</a:t>
            </a:r>
            <a:endParaRPr sz="30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2448306" y="7774097"/>
            <a:ext cx="3314633" cy="43099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947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0000"/>
              </a:lnSpc>
              <a:tabLst/>
            </a:pP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8 channel</a:t>
            </a:r>
            <a:r>
              <a:rPr sz="3000" b="1" kern="0" spc="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head</a:t>
            </a:r>
            <a:r>
              <a:rPr sz="3000" b="1" kern="0" spc="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</a:t>
            </a:r>
            <a:r>
              <a:rPr sz="30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4" name="Picture 2" descr="3T 8 Channel High Resolution Brain Coil by Inv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01" y="3308464"/>
            <a:ext cx="5551645" cy="41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0952" y="905481"/>
            <a:ext cx="11325799" cy="8498190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85797" y="3068128"/>
            <a:ext cx="4210593" cy="4195300"/>
          </a:xfrm>
          <a:prstGeom prst="rect">
            <a:avLst/>
          </a:prstGeom>
        </p:spPr>
      </p:pic>
      <p:sp>
        <p:nvSpPr>
          <p:cNvPr id="268" name="textbox 268"/>
          <p:cNvSpPr/>
          <p:nvPr/>
        </p:nvSpPr>
        <p:spPr>
          <a:xfrm>
            <a:off x="3641838" y="1353967"/>
            <a:ext cx="6667810" cy="64367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8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Quadrature coils applications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2161561" y="7309495"/>
            <a:ext cx="5124235" cy="409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607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Knee</a:t>
            </a:r>
            <a:r>
              <a:rPr sz="3000" kern="0" spc="3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&amp;Foot</a:t>
            </a:r>
            <a:r>
              <a:rPr sz="3000" kern="0" spc="2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&amp;Ankle-Quad.coil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7796188" y="7309494"/>
            <a:ext cx="4290304" cy="409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271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Foot</a:t>
            </a:r>
            <a:r>
              <a:rPr sz="3000" kern="0" spc="1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&amp;Ankle-volume</a:t>
            </a:r>
            <a:r>
              <a:rPr sz="3000" kern="0" spc="1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8" name="Picture 2" descr="https://pmimagingmgmt.com/wp-content/uploads/2016/09/22254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18564"/>
          <a:stretch/>
        </p:blipFill>
        <p:spPr bwMode="auto">
          <a:xfrm>
            <a:off x="1494036" y="3045724"/>
            <a:ext cx="5599484" cy="42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3990" y="311978"/>
            <a:ext cx="12098801" cy="9078205"/>
          </a:xfrm>
          <a:prstGeom prst="rect">
            <a:avLst/>
          </a:prstGeom>
        </p:spPr>
      </p:pic>
      <p:sp>
        <p:nvSpPr>
          <p:cNvPr id="276" name="textbox 276"/>
          <p:cNvSpPr/>
          <p:nvPr/>
        </p:nvSpPr>
        <p:spPr>
          <a:xfrm>
            <a:off x="609982" y="2212268"/>
            <a:ext cx="11886818" cy="2001001"/>
          </a:xfrm>
          <a:prstGeom prst="rect">
            <a:avLst/>
          </a:prstGeom>
          <a:solidFill>
            <a:srgbClr val="92C4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447164" algn="ctr" rtl="0" eaLnBrk="0">
              <a:lnSpc>
                <a:spcPct val="79000"/>
              </a:lnSpc>
              <a:spcBef>
                <a:spcPts val="5"/>
              </a:spcBef>
              <a:tabLst/>
            </a:pPr>
            <a:endParaRPr lang="en-US" sz="3600" b="1" kern="0" spc="10" dirty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1447164" algn="ctr" rtl="0" eaLnBrk="0">
              <a:lnSpc>
                <a:spcPct val="79000"/>
              </a:lnSpc>
              <a:spcBef>
                <a:spcPts val="5"/>
              </a:spcBef>
              <a:tabLst/>
            </a:pPr>
            <a:r>
              <a:rPr sz="3600" b="1" kern="0" spc="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Helmholtz</a:t>
            </a:r>
            <a:r>
              <a:rPr sz="3600" b="1" kern="0" spc="47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78" name="textbox 278"/>
          <p:cNvSpPr/>
          <p:nvPr/>
        </p:nvSpPr>
        <p:spPr>
          <a:xfrm>
            <a:off x="1416833" y="4213269"/>
            <a:ext cx="4773142" cy="161447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algn="l" rtl="0" eaLnBrk="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469900" indent="-457200" algn="l" rtl="0" eaLnBrk="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Special</a:t>
            </a:r>
            <a:r>
              <a:rPr sz="3000" kern="0" spc="3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sz="3000" kern="0" spc="2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open</a:t>
            </a:r>
            <a:r>
              <a:rPr sz="3000" kern="0" spc="2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magnet</a:t>
            </a:r>
            <a:endParaRPr sz="3000" dirty="0">
              <a:latin typeface="Times New Roman"/>
              <a:ea typeface="Times New Roman"/>
              <a:cs typeface="Times New Roman"/>
            </a:endParaRPr>
          </a:p>
          <a:p>
            <a:pPr marL="476250" indent="-457200" algn="l" rtl="0" eaLnBrk="0">
              <a:lnSpc>
                <a:spcPct val="200000"/>
              </a:lnSpc>
              <a:spcBef>
                <a:spcPts val="57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Pair</a:t>
            </a:r>
            <a:r>
              <a:rPr sz="3000" kern="0" spc="2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loop</a:t>
            </a:r>
            <a:r>
              <a:rPr sz="3000" kern="0" spc="2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</a:t>
            </a:r>
            <a:r>
              <a:rPr sz="3000" kern="0" spc="-3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</a:t>
            </a:r>
            <a:endParaRPr lang="en-US" sz="3000" kern="0" spc="-3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76250" indent="-457200" algn="l" rtl="0" eaLnBrk="0">
              <a:lnSpc>
                <a:spcPct val="200000"/>
              </a:lnSpc>
              <a:spcBef>
                <a:spcPts val="570"/>
              </a:spcBef>
              <a:buClr>
                <a:schemeClr val="accent6"/>
              </a:buClr>
              <a:buFont typeface="Wingdings" panose="05000000000000000000" pitchFamily="2" charset="2"/>
              <a:buChar char="Ø"/>
              <a:tabLst/>
            </a:pPr>
            <a:r>
              <a:rPr sz="3000" kern="0" spc="-1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Detect</a:t>
            </a:r>
            <a:r>
              <a:rPr sz="3000" kern="0" spc="19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sz="3000" kern="0" spc="2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signal</a:t>
            </a:r>
            <a:r>
              <a:rPr sz="3000" kern="0" spc="1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sz="3000" kern="0" spc="1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Z</a:t>
            </a:r>
            <a:r>
              <a:rPr sz="3000" kern="0" spc="1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plane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122" name="Picture 2" descr="https://cdn11.bigcommerce.com/s-etcei11fxf/images/stencil/1280x1280/products/3983/7480/4020__22809.1740180564.jpg?c=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84" y="4409754"/>
            <a:ext cx="3770079" cy="458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5136" y="164830"/>
            <a:ext cx="12655197" cy="9495691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12291" y="2186643"/>
            <a:ext cx="6095597" cy="613013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6522735" y="2037206"/>
            <a:ext cx="6138188" cy="6669713"/>
            <a:chOff x="184185" y="-120389"/>
            <a:chExt cx="2044226" cy="2466490"/>
          </a:xfrm>
        </p:grpSpPr>
        <p:pic>
          <p:nvPicPr>
            <p:cNvPr id="284" name="picture 2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990" y="-120389"/>
              <a:ext cx="1654421" cy="2317763"/>
            </a:xfrm>
            <a:prstGeom prst="rect">
              <a:avLst/>
            </a:prstGeom>
          </p:spPr>
        </p:pic>
        <p:sp>
          <p:nvSpPr>
            <p:cNvPr id="286" name="textbox 286"/>
            <p:cNvSpPr/>
            <p:nvPr/>
          </p:nvSpPr>
          <p:spPr>
            <a:xfrm>
              <a:off x="184185" y="431576"/>
              <a:ext cx="1004569" cy="19145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5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939164" algn="l" rtl="0" eaLnBrk="0">
                <a:lnSpc>
                  <a:spcPct val="76000"/>
                </a:lnSpc>
                <a:tabLst/>
              </a:pPr>
              <a:r>
                <a:rPr sz="300" kern="0" spc="-2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Tm</a:t>
              </a:r>
              <a:endParaRPr sz="300" dirty="0">
                <a:latin typeface="Times New Roman"/>
                <a:ea typeface="Times New Roman"/>
                <a:cs typeface="Times New Roman"/>
              </a:endParaRPr>
            </a:p>
            <a:p>
              <a:pPr algn="l" rtl="0" eaLnBrk="0">
                <a:lnSpc>
                  <a:spcPct val="13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3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50165" algn="l" rtl="0" eaLnBrk="0">
                <a:lnSpc>
                  <a:spcPts val="200"/>
                </a:lnSpc>
                <a:spcBef>
                  <a:spcPts val="99"/>
                </a:spcBef>
                <a:tabLst/>
              </a:pPr>
              <a:r>
                <a:rPr sz="300" kern="0" spc="-2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T</a:t>
              </a:r>
              <a:endParaRPr sz="300" dirty="0">
                <a:latin typeface="Times New Roman"/>
                <a:ea typeface="Times New Roman"/>
                <a:cs typeface="Times New Roman"/>
              </a:endParaRPr>
            </a:p>
            <a:p>
              <a:pPr marL="361315" algn="l" rtl="0" eaLnBrk="0">
                <a:lnSpc>
                  <a:spcPct val="75000"/>
                </a:lnSpc>
                <a:spcBef>
                  <a:spcPts val="3"/>
                </a:spcBef>
                <a:tabLst/>
              </a:pPr>
              <a:r>
                <a:rPr sz="300" kern="0" spc="-10" dirty="0">
                  <a:solidFill>
                    <a:srgbClr val="FFFFFF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TKT</a:t>
              </a:r>
              <a:endParaRPr sz="300" dirty="0">
                <a:latin typeface="Times New Roman"/>
                <a:ea typeface="Times New Roman"/>
                <a:cs typeface="Times New Roman"/>
              </a:endParaRPr>
            </a:p>
            <a:p>
              <a:pPr algn="l" rtl="0" eaLnBrk="0">
                <a:lnSpc>
                  <a:spcPct val="13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3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81000"/>
                </a:lnSpc>
                <a:spcBef>
                  <a:spcPts val="91"/>
                </a:spcBef>
                <a:tabLst/>
              </a:pPr>
              <a:r>
                <a:rPr sz="3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</a:t>
              </a:r>
              <a:endParaRPr sz="3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409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8415" algn="l" rtl="0" eaLnBrk="0">
                <a:lnSpc>
                  <a:spcPct val="76000"/>
                </a:lnSpc>
                <a:tabLst/>
              </a:pPr>
              <a:r>
                <a:rPr sz="300" kern="0" spc="-10" dirty="0">
                  <a:solidFill>
                    <a:srgbClr val="000000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TM</a:t>
              </a:r>
              <a:endParaRPr sz="300" dirty="0">
                <a:latin typeface="Times New Roman"/>
                <a:ea typeface="Times New Roman"/>
                <a:cs typeface="Times New Roman"/>
              </a:endParaRPr>
            </a:p>
          </p:txBody>
        </p:sp>
        <p:pic>
          <p:nvPicPr>
            <p:cNvPr id="288" name="picture 2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130301" y="901695"/>
              <a:ext cx="152426" cy="82556"/>
            </a:xfrm>
            <a:prstGeom prst="rect">
              <a:avLst/>
            </a:prstGeom>
          </p:spPr>
        </p:pic>
      </p:grpSp>
      <p:sp>
        <p:nvSpPr>
          <p:cNvPr id="292" name="textbox 292"/>
          <p:cNvSpPr/>
          <p:nvPr/>
        </p:nvSpPr>
        <p:spPr>
          <a:xfrm>
            <a:off x="3669801" y="740422"/>
            <a:ext cx="5121531" cy="72119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6378"/>
              </a:lnSpc>
              <a:tabLst/>
            </a:pPr>
            <a:endParaRPr sz="3600" dirty="0">
              <a:latin typeface="Arial"/>
              <a:ea typeface="Arial"/>
              <a:cs typeface="Arial"/>
            </a:endParaRPr>
          </a:p>
          <a:p>
            <a:pPr marL="12700" algn="ctr" rtl="0" eaLnBrk="0">
              <a:lnSpc>
                <a:spcPct val="79000"/>
              </a:lnSpc>
              <a:tabLst/>
            </a:pPr>
            <a:r>
              <a:rPr sz="3600" b="1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Helmholtz c</a:t>
            </a:r>
            <a:r>
              <a:rPr sz="3600" b="1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oils types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7520329" y="5559363"/>
            <a:ext cx="172873" cy="164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6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3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100</a:t>
            </a:r>
            <a:endParaRPr sz="3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7976304" y="6494275"/>
            <a:ext cx="105411" cy="16312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6000"/>
              </a:lnSpc>
              <a:tabLst/>
            </a:pPr>
            <a:r>
              <a:rPr sz="3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</a:t>
            </a:r>
            <a:endParaRPr sz="3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5784" y="497799"/>
            <a:ext cx="11679293" cy="8763432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1415556" y="5055542"/>
            <a:ext cx="10776444" cy="356974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algn="l" rtl="0" eaLnBrk="0">
              <a:lnSpc>
                <a:spcPct val="84280"/>
              </a:lnSpc>
              <a:buClr>
                <a:schemeClr val="accent6"/>
              </a:buClr>
              <a:buFont typeface="Wingdings" panose="05000000000000000000" pitchFamily="2" charset="2"/>
              <a:buChar char="l"/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488315" indent="-457200" algn="l" rtl="0" eaLnBrk="0">
              <a:lnSpc>
                <a:spcPct val="82000"/>
              </a:lnSpc>
              <a:buClr>
                <a:schemeClr val="accent6"/>
              </a:buClr>
              <a:buFont typeface="Wingdings" panose="05000000000000000000" pitchFamily="2" charset="2"/>
              <a:buChar char="l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Catheter</a:t>
            </a:r>
            <a:r>
              <a:rPr sz="3000" kern="0" spc="5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investigational</a:t>
            </a: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device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3000" dirty="0"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30000"/>
              </a:lnSpc>
              <a:spcBef>
                <a:spcPts val="1518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tabLst/>
            </a:pP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Micro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(NMR&amp;MRS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  Ultra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high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fi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eld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magnet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000" kern="0" spc="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30000"/>
              </a:lnSpc>
              <a:spcBef>
                <a:spcPts val="1518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tabLst/>
            </a:pPr>
            <a:r>
              <a:rPr sz="3000" kern="0" spc="20" dirty="0" err="1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Litz</a:t>
            </a:r>
            <a:r>
              <a:rPr sz="3000" kern="0" spc="10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coil(high  resolution</a:t>
            </a:r>
            <a:r>
              <a:rPr sz="3000" kern="0" spc="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images</a:t>
            </a:r>
            <a:r>
              <a:rPr sz="3000" kern="0" spc="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of  </a:t>
            </a: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animal)</a:t>
            </a:r>
            <a:endParaRPr lang="en-US" sz="3000" kern="0" spc="20" dirty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130000"/>
              </a:lnSpc>
              <a:spcBef>
                <a:spcPts val="1518"/>
              </a:spcBef>
              <a:buClr>
                <a:schemeClr val="accent6"/>
              </a:buClr>
              <a:buFont typeface="Wingdings" panose="05000000000000000000" pitchFamily="2" charset="2"/>
              <a:buChar char="l"/>
              <a:tabLst/>
            </a:pPr>
            <a:r>
              <a:rPr sz="3000" kern="0" spc="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Millipede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r>
              <a:rPr sz="3000" kern="0" spc="5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(best  homogeneity</a:t>
            </a:r>
            <a:r>
              <a:rPr sz="3000" kern="0" spc="6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sz="3000" kern="0" spc="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MR</a:t>
            </a:r>
            <a:r>
              <a:rPr sz="3000" kern="0" spc="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S)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2" name="textbox 302"/>
          <p:cNvSpPr/>
          <p:nvPr/>
        </p:nvSpPr>
        <p:spPr>
          <a:xfrm>
            <a:off x="968707" y="2355118"/>
            <a:ext cx="11453446" cy="2064481"/>
          </a:xfrm>
          <a:prstGeom prst="rect">
            <a:avLst/>
          </a:prstGeom>
          <a:solidFill>
            <a:srgbClr val="92C4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346200" algn="ctr" rtl="0" eaLnBrk="0">
              <a:lnSpc>
                <a:spcPct val="77000"/>
              </a:lnSpc>
              <a:spcBef>
                <a:spcPts val="7"/>
              </a:spcBef>
              <a:tabLst/>
            </a:pPr>
            <a:endParaRPr lang="en-US" sz="3600" dirty="0">
              <a:latin typeface="Arial"/>
              <a:ea typeface="Times New Roman"/>
              <a:cs typeface="Arial"/>
            </a:endParaRPr>
          </a:p>
          <a:p>
            <a:pPr marL="1346200" algn="ctr" rtl="0" eaLnBrk="0">
              <a:lnSpc>
                <a:spcPct val="77000"/>
              </a:lnSpc>
              <a:spcBef>
                <a:spcPts val="7"/>
              </a:spcBef>
              <a:tabLst/>
            </a:pP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Special</a:t>
            </a:r>
            <a:r>
              <a:rPr sz="3600" b="1" kern="0" spc="4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other</a:t>
            </a:r>
            <a:r>
              <a:rPr sz="3600" b="1" kern="0" spc="4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36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/>
          <p:nvPr/>
        </p:nvSpPr>
        <p:spPr>
          <a:xfrm>
            <a:off x="1397020" y="1213322"/>
            <a:ext cx="5147309" cy="7848616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71450" indent="-171450" algn="l" rtl="0" eaLnBrk="0">
              <a:lnSpc>
                <a:spcPct val="71016"/>
              </a:lnSpc>
              <a:buFont typeface="Wingdings" panose="05000000000000000000" pitchFamily="2" charset="2"/>
              <a:buChar char="u"/>
              <a:tabLst/>
            </a:pPr>
            <a:endParaRPr sz="100" b="1" dirty="0">
              <a:latin typeface="Arial"/>
              <a:ea typeface="Arial"/>
              <a:cs typeface="Arial"/>
            </a:endParaRPr>
          </a:p>
          <a:p>
            <a:pPr marL="716915" indent="-685800" algn="l" rtl="0" eaLnBrk="0">
              <a:lnSpc>
                <a:spcPct val="78000"/>
              </a:lnSpc>
              <a:buFont typeface="Wingdings" panose="05000000000000000000" pitchFamily="2" charset="2"/>
              <a:buChar char="u"/>
              <a:tabLst/>
            </a:pPr>
            <a:r>
              <a:rPr sz="5500" b="1" kern="0" spc="-1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RF</a:t>
            </a:r>
            <a:r>
              <a:rPr sz="5500" b="1" kern="0" spc="2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500" b="1" kern="0" spc="-1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5500" b="1" dirty="0">
              <a:latin typeface="Times New Roman"/>
              <a:ea typeface="Times New Roman"/>
              <a:cs typeface="Times New Roman"/>
            </a:endParaRPr>
          </a:p>
          <a:p>
            <a:pPr marL="171450" indent="-171450" algn="l" rtl="0" eaLnBrk="0">
              <a:lnSpc>
                <a:spcPct val="113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13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13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13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14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14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488315" indent="-457200" algn="l" rtl="0" eaLnBrk="0">
              <a:lnSpc>
                <a:spcPts val="4381"/>
              </a:lnSpc>
              <a:spcBef>
                <a:spcPts val="1058"/>
              </a:spcBef>
              <a:buFont typeface="Wingdings" panose="05000000000000000000" pitchFamily="2" charset="2"/>
              <a:buChar char="u"/>
              <a:tabLst/>
            </a:pPr>
            <a:r>
              <a:rPr sz="3500" b="1" kern="0" spc="-1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Surface</a:t>
            </a:r>
            <a:r>
              <a:rPr sz="3500" b="1" kern="0" spc="17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500" b="1" kern="0" spc="-1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3500" b="1" dirty="0">
              <a:latin typeface="Times New Roman"/>
              <a:ea typeface="Times New Roman"/>
              <a:cs typeface="Times New Roman"/>
            </a:endParaRPr>
          </a:p>
          <a:p>
            <a:pPr marL="171450" indent="-171450" algn="l" rtl="0" eaLnBrk="0">
              <a:lnSpc>
                <a:spcPct val="106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06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584200" indent="-571500" algn="l" rtl="0" eaLnBrk="0">
              <a:lnSpc>
                <a:spcPct val="75000"/>
              </a:lnSpc>
              <a:spcBef>
                <a:spcPts val="1081"/>
              </a:spcBef>
              <a:buFont typeface="Wingdings" panose="05000000000000000000" pitchFamily="2" charset="2"/>
              <a:buChar char="u"/>
              <a:tabLst/>
            </a:pPr>
            <a:r>
              <a:rPr sz="3600" b="1" kern="0" spc="-7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Phase</a:t>
            </a:r>
            <a:r>
              <a:rPr sz="3600" b="1" kern="0" spc="13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arra</a:t>
            </a:r>
            <a:r>
              <a:rPr sz="3600" b="1" kern="0" spc="-8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y</a:t>
            </a:r>
            <a:r>
              <a:rPr sz="3600" b="1" kern="0" spc="1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8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lang="en-US" sz="3600" b="1" kern="0" spc="-8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584200" indent="-571500" algn="l" rtl="0" eaLnBrk="0">
              <a:lnSpc>
                <a:spcPct val="75000"/>
              </a:lnSpc>
              <a:spcBef>
                <a:spcPts val="1081"/>
              </a:spcBef>
              <a:buFont typeface="Wingdings" panose="05000000000000000000" pitchFamily="2" charset="2"/>
              <a:buChar char="u"/>
              <a:tabLst/>
            </a:pPr>
            <a:endParaRPr lang="en-US" sz="3600" b="1" dirty="0">
              <a:latin typeface="Times New Roman"/>
              <a:ea typeface="Times New Roman"/>
              <a:cs typeface="Times New Roman"/>
            </a:endParaRPr>
          </a:p>
          <a:p>
            <a:pPr marL="584200" indent="-571500" algn="l" rtl="0" eaLnBrk="0">
              <a:lnSpc>
                <a:spcPct val="75000"/>
              </a:lnSpc>
              <a:spcBef>
                <a:spcPts val="1081"/>
              </a:spcBef>
              <a:buFont typeface="Wingdings" panose="05000000000000000000" pitchFamily="2" charset="2"/>
              <a:buChar char="u"/>
              <a:tabLst/>
            </a:pP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Volume</a:t>
            </a:r>
            <a:r>
              <a:rPr sz="3600" b="1" kern="0" spc="35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</a:t>
            </a:r>
            <a:endParaRPr lang="en-US" sz="3600" b="1" kern="0" spc="-2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584200" indent="-571500" algn="l" rtl="0" eaLnBrk="0">
              <a:lnSpc>
                <a:spcPct val="75000"/>
              </a:lnSpc>
              <a:spcBef>
                <a:spcPts val="1081"/>
              </a:spcBef>
              <a:buFont typeface="Wingdings" panose="05000000000000000000" pitchFamily="2" charset="2"/>
              <a:buChar char="u"/>
              <a:tabLst/>
            </a:pPr>
            <a:endParaRPr lang="en-US" sz="3600" b="1" kern="0" spc="-2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584200" indent="-571500" algn="l" rtl="0" eaLnBrk="0">
              <a:lnSpc>
                <a:spcPct val="75000"/>
              </a:lnSpc>
              <a:spcBef>
                <a:spcPts val="1081"/>
              </a:spcBef>
              <a:buFont typeface="Wingdings" panose="05000000000000000000" pitchFamily="2" charset="2"/>
              <a:buChar char="u"/>
              <a:tabLst/>
            </a:pPr>
            <a:r>
              <a:rPr sz="3600" b="1" kern="0" spc="-2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Quadrature</a:t>
            </a:r>
            <a:r>
              <a:rPr sz="3600" b="1" kern="0" spc="16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3600" b="1" dirty="0">
              <a:latin typeface="Times New Roman"/>
              <a:ea typeface="Times New Roman"/>
              <a:cs typeface="Times New Roman"/>
            </a:endParaRPr>
          </a:p>
          <a:p>
            <a:pPr marL="171450" indent="-171450" algn="l" rtl="0" eaLnBrk="0">
              <a:lnSpc>
                <a:spcPct val="148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171450" indent="-171450" algn="l" rtl="0" eaLnBrk="0">
              <a:lnSpc>
                <a:spcPct val="149000"/>
              </a:lnSpc>
              <a:buFont typeface="Wingdings" panose="05000000000000000000" pitchFamily="2" charset="2"/>
              <a:buChar char="u"/>
              <a:tabLst/>
            </a:pPr>
            <a:endParaRPr sz="1000" b="1" dirty="0">
              <a:latin typeface="Arial"/>
              <a:ea typeface="Arial"/>
              <a:cs typeface="Arial"/>
            </a:endParaRPr>
          </a:p>
          <a:p>
            <a:pPr marL="602615" indent="-571500" algn="l" rtl="0" eaLnBrk="0">
              <a:lnSpc>
                <a:spcPct val="79000"/>
              </a:lnSpc>
              <a:spcBef>
                <a:spcPts val="1080"/>
              </a:spcBef>
              <a:buFont typeface="Wingdings" panose="05000000000000000000" pitchFamily="2" charset="2"/>
              <a:buChar char="u"/>
              <a:tabLst/>
            </a:pP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Helmholtz</a:t>
            </a:r>
            <a:r>
              <a:rPr sz="3600" b="1" kern="0" spc="17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600" b="1" kern="0" spc="-4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3600" b="1" kern="0" spc="-5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oils</a:t>
            </a:r>
            <a:endParaRPr lang="en-US" sz="3600" b="1" kern="0" spc="-50" dirty="0" smtClean="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602615" indent="-571500" algn="l" rtl="0" eaLnBrk="0">
              <a:lnSpc>
                <a:spcPct val="79000"/>
              </a:lnSpc>
              <a:spcBef>
                <a:spcPts val="1080"/>
              </a:spcBef>
              <a:buFont typeface="Wingdings" panose="05000000000000000000" pitchFamily="2" charset="2"/>
              <a:buChar char="u"/>
              <a:tabLst/>
            </a:pPr>
            <a:endParaRPr lang="en-US" sz="3600" b="1" dirty="0">
              <a:latin typeface="Times New Roman"/>
              <a:ea typeface="Times New Roman"/>
              <a:cs typeface="Times New Roman"/>
            </a:endParaRPr>
          </a:p>
          <a:p>
            <a:pPr marL="602615" indent="-571500" algn="l" rtl="0" eaLnBrk="0">
              <a:lnSpc>
                <a:spcPct val="79000"/>
              </a:lnSpc>
              <a:spcBef>
                <a:spcPts val="1080"/>
              </a:spcBef>
              <a:buFont typeface="Wingdings" panose="05000000000000000000" pitchFamily="2" charset="2"/>
              <a:buChar char="u"/>
              <a:tabLst/>
            </a:pPr>
            <a:r>
              <a:rPr sz="3600" b="1" kern="0" spc="-3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Some</a:t>
            </a:r>
            <a:r>
              <a:rPr sz="3600" b="1" kern="0" spc="630" dirty="0" smtClean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other</a:t>
            </a:r>
            <a:r>
              <a:rPr sz="3600" b="1" kern="0" spc="67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specific</a:t>
            </a:r>
            <a:r>
              <a:rPr sz="3600" b="1" kern="0" spc="6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coils</a:t>
            </a:r>
            <a:endParaRPr sz="3600" b="1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2264" y="457200"/>
            <a:ext cx="11858390" cy="8897815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11449" y="2877651"/>
            <a:ext cx="4086875" cy="4344357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51359" y="2925878"/>
            <a:ext cx="4102881" cy="4296130"/>
          </a:xfrm>
          <a:prstGeom prst="rect">
            <a:avLst/>
          </a:prstGeom>
        </p:spPr>
      </p:pic>
      <p:sp>
        <p:nvSpPr>
          <p:cNvPr id="310" name="textbox 310"/>
          <p:cNvSpPr/>
          <p:nvPr/>
        </p:nvSpPr>
        <p:spPr>
          <a:xfrm>
            <a:off x="5436842" y="1769354"/>
            <a:ext cx="5317497" cy="69187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93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2100" b="1" kern="0" spc="-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Litzcoils applicat</a:t>
            </a:r>
            <a:r>
              <a:rPr sz="2100" b="1" kern="0" spc="-4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ions</a:t>
            </a:r>
            <a:endParaRPr sz="21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12" name="textbox 312"/>
          <p:cNvSpPr/>
          <p:nvPr/>
        </p:nvSpPr>
        <p:spPr>
          <a:xfrm>
            <a:off x="2455635" y="7818056"/>
            <a:ext cx="11881688" cy="38294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554"/>
              </a:lnSpc>
              <a:tabLst/>
            </a:pPr>
            <a:endParaRPr sz="3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FOV</a:t>
            </a: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=1/5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cm</a:t>
            </a:r>
            <a:r>
              <a:rPr sz="3000" kern="0" spc="1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Matrix</a:t>
            </a:r>
            <a:r>
              <a:rPr sz="3000" kern="0" spc="10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size</a:t>
            </a: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=512x512(9/4</a:t>
            </a:r>
            <a:r>
              <a:rPr sz="3000" kern="0" spc="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000" kern="0" spc="3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T)</a:t>
            </a:r>
            <a:endParaRPr sz="30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9255" y="835024"/>
            <a:ext cx="11417347" cy="8566883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56986" y="4353914"/>
            <a:ext cx="6800740" cy="3191334"/>
          </a:xfrm>
          <a:prstGeom prst="rect">
            <a:avLst/>
          </a:prstGeom>
        </p:spPr>
      </p:pic>
      <p:pic>
        <p:nvPicPr>
          <p:cNvPr id="318" name="picture 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35457" y="4307567"/>
            <a:ext cx="3315253" cy="3237682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4689194" y="1846604"/>
            <a:ext cx="5310097" cy="650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16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Micro coils appl</a:t>
            </a:r>
            <a:r>
              <a:rPr sz="3600" b="1" kern="0" spc="-3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ications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0" y="189875"/>
            <a:ext cx="12715631" cy="9536723"/>
          </a:xfrm>
          <a:prstGeom prst="rect">
            <a:avLst/>
          </a:prstGeom>
        </p:spPr>
      </p:pic>
      <p:sp>
        <p:nvSpPr>
          <p:cNvPr id="330" name="textbox 330"/>
          <p:cNvSpPr/>
          <p:nvPr/>
        </p:nvSpPr>
        <p:spPr>
          <a:xfrm>
            <a:off x="2279883" y="1596040"/>
            <a:ext cx="593311" cy="803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01"/>
              </a:lnSpc>
              <a:tabLst/>
            </a:pPr>
            <a:r>
              <a:rPr sz="4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V</a:t>
            </a:r>
            <a:endParaRPr sz="400" dirty="0">
              <a:latin typeface="Times New Roman"/>
              <a:ea typeface="Times New Roman"/>
              <a:cs typeface="Times New Roman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3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53"/>
              </a:lnSpc>
              <a:tabLst/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sz="1000" dirty="0">
              <a:latin typeface="SimSun"/>
              <a:ea typeface="SimSun"/>
              <a:cs typeface="SimSun"/>
            </a:endParaRPr>
          </a:p>
        </p:txBody>
      </p:sp>
      <p:sp>
        <p:nvSpPr>
          <p:cNvPr id="13" name="textbox 326"/>
          <p:cNvSpPr/>
          <p:nvPr/>
        </p:nvSpPr>
        <p:spPr>
          <a:xfrm>
            <a:off x="3377420" y="1923963"/>
            <a:ext cx="6359369" cy="64123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eaLnBrk="0">
              <a:lnSpc>
                <a:spcPct val="88141"/>
              </a:lnSpc>
            </a:pPr>
            <a:r>
              <a:rPr lang="en-US" sz="3600" dirty="0">
                <a:latin typeface="+mj-lt"/>
                <a:ea typeface="Times New Roman"/>
                <a:cs typeface="Times New Roman"/>
              </a:rPr>
              <a:t>Catheter coils applications</a:t>
            </a:r>
            <a:endParaRPr sz="3600" dirty="0">
              <a:latin typeface="+mj-lt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2"/>
          <p:cNvSpPr/>
          <p:nvPr/>
        </p:nvSpPr>
        <p:spPr>
          <a:xfrm>
            <a:off x="94012" y="1712319"/>
            <a:ext cx="12652881" cy="2520314"/>
          </a:xfrm>
          <a:prstGeom prst="rect">
            <a:avLst/>
          </a:prstGeom>
          <a:gradFill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7330"/>
              </a:lnSpc>
              <a:tabLst/>
            </a:pPr>
            <a:r>
              <a:rPr lang="en-US" altLang="zh-CN" sz="12000" dirty="0" smtClean="0">
                <a:latin typeface="+mj-lt"/>
                <a:ea typeface="Times New Roman"/>
                <a:cs typeface="Times New Roman"/>
              </a:rPr>
              <a:t>Thank you </a:t>
            </a:r>
            <a:endParaRPr sz="120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6477" y="7385538"/>
            <a:ext cx="90220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7030A0"/>
                </a:solidFill>
              </a:rPr>
              <a:t>If you need </a:t>
            </a:r>
            <a:r>
              <a:rPr lang="en-US" altLang="zh-CN" sz="2800" dirty="0" err="1" smtClean="0">
                <a:solidFill>
                  <a:srgbClr val="7030A0"/>
                </a:solidFill>
              </a:rPr>
              <a:t>MRi</a:t>
            </a:r>
            <a:r>
              <a:rPr lang="en-US" altLang="zh-CN" sz="2800" dirty="0" smtClean="0">
                <a:solidFill>
                  <a:srgbClr val="7030A0"/>
                </a:solidFill>
              </a:rPr>
              <a:t> coil repair </a:t>
            </a:r>
            <a:r>
              <a:rPr lang="en-US" altLang="zh-CN" sz="2800" dirty="0" err="1" smtClean="0">
                <a:solidFill>
                  <a:srgbClr val="7030A0"/>
                </a:solidFill>
              </a:rPr>
              <a:t>components,please</a:t>
            </a:r>
            <a:r>
              <a:rPr lang="en-US" altLang="zh-CN" sz="2800" dirty="0" smtClean="0">
                <a:solidFill>
                  <a:srgbClr val="7030A0"/>
                </a:solidFill>
              </a:rPr>
              <a:t> refer to :</a:t>
            </a:r>
          </a:p>
          <a:p>
            <a:pPr algn="ctr"/>
            <a:endParaRPr lang="en-US" altLang="zh-CN" sz="2800" dirty="0">
              <a:solidFill>
                <a:srgbClr val="7030A0"/>
              </a:solidFill>
            </a:endParaRPr>
          </a:p>
          <a:p>
            <a:pPr algn="ctr"/>
            <a:r>
              <a:rPr lang="en-US" altLang="zh-CN" sz="2800" dirty="0" smtClean="0">
                <a:solidFill>
                  <a:srgbClr val="7030A0"/>
                </a:solidFill>
              </a:rPr>
              <a:t>www.rf-coaxial.com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3967590" cy="10480431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679938" y="4955830"/>
            <a:ext cx="10398369" cy="530186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rtl="0" eaLnBrk="0">
              <a:lnSpc>
                <a:spcPct val="80884"/>
              </a:lnSpc>
              <a:tabLst/>
            </a:pPr>
            <a:endParaRPr sz="3000" dirty="0">
              <a:latin typeface="+mj-ea"/>
              <a:ea typeface="+mj-ea"/>
              <a:cs typeface="Arial"/>
            </a:endParaRPr>
          </a:p>
          <a:p>
            <a:pPr marL="476250" indent="-457200" rtl="0" eaLnBrk="0">
              <a:lnSpc>
                <a:spcPct val="82000"/>
              </a:lnSpc>
              <a:buFont typeface="Wingdings" panose="05000000000000000000" pitchFamily="2" charset="2"/>
              <a:buChar char="p"/>
              <a:tabLst/>
            </a:pP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Simplest</a:t>
            </a:r>
            <a:r>
              <a:rPr sz="3000" kern="0" spc="5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  </a:t>
            </a:r>
            <a:r>
              <a:rPr sz="3000" kern="0" spc="0" dirty="0" smtClean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design</a:t>
            </a:r>
            <a:endParaRPr lang="en-US" sz="3000" kern="0" spc="0" dirty="0" smtClean="0">
              <a:solidFill>
                <a:srgbClr val="000000">
                  <a:alpha val="100000"/>
                </a:srgbClr>
              </a:solidFill>
              <a:latin typeface="+mj-ea"/>
              <a:ea typeface="+mj-ea"/>
              <a:cs typeface="Times New Roman"/>
            </a:endParaRPr>
          </a:p>
          <a:p>
            <a:pPr marL="469900" indent="-457200" eaLnBrk="0">
              <a:lnSpc>
                <a:spcPct val="107000"/>
              </a:lnSpc>
              <a:spcBef>
                <a:spcPts val="811"/>
              </a:spcBef>
              <a:buFont typeface="Wingdings" panose="05000000000000000000" pitchFamily="2" charset="2"/>
              <a:buChar char="p"/>
            </a:pP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Single</a:t>
            </a:r>
            <a:r>
              <a:rPr lang="en-US" altLang="zh-CN" sz="3000" kern="0" spc="3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 </a:t>
            </a:r>
            <a:r>
              <a:rPr lang="en-US" altLang="zh-CN" sz="3000" kern="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channel---no</a:t>
            </a:r>
            <a:r>
              <a:rPr lang="en-US" altLang="zh-CN" sz="3000" kern="0" spc="3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couple</a:t>
            </a:r>
            <a:r>
              <a:rPr lang="en-US" altLang="zh-CN" sz="3000" kern="0" spc="3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with</a:t>
            </a:r>
            <a:r>
              <a:rPr lang="en-US" altLang="zh-CN" sz="3000" kern="0" spc="3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Parallel</a:t>
            </a:r>
            <a:r>
              <a:rPr lang="en-US" altLang="zh-CN" sz="3000" kern="0" spc="3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Imaging</a:t>
            </a:r>
            <a:r>
              <a:rPr lang="en-US" altLang="zh-CN" sz="3000" kern="0" spc="3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</a:t>
            </a:r>
            <a:r>
              <a:rPr lang="en-US" altLang="zh-CN" sz="3000" kern="0" spc="2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(</a:t>
            </a:r>
            <a:r>
              <a:rPr lang="en-US" altLang="zh-CN" sz="3000" kern="0" dirty="0" err="1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iPAT</a:t>
            </a:r>
            <a:r>
              <a:rPr lang="en-US" altLang="zh-CN" sz="3000" kern="0" spc="2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)</a:t>
            </a:r>
            <a:endParaRPr lang="en-US" altLang="zh-CN" sz="3000" kern="0" spc="30" dirty="0">
              <a:solidFill>
                <a:srgbClr val="000000">
                  <a:alpha val="100000"/>
                </a:srgbClr>
              </a:solidFill>
              <a:latin typeface="+mj-ea"/>
              <a:cs typeface="Times New Roman"/>
            </a:endParaRPr>
          </a:p>
          <a:p>
            <a:pPr marL="469900" indent="-457200" eaLnBrk="0">
              <a:lnSpc>
                <a:spcPct val="107000"/>
              </a:lnSpc>
              <a:spcBef>
                <a:spcPts val="811"/>
              </a:spcBef>
              <a:buFont typeface="Wingdings" panose="05000000000000000000" pitchFamily="2" charset="2"/>
              <a:buChar char="p"/>
            </a:pPr>
            <a:r>
              <a:rPr lang="en-US" altLang="zh-CN" sz="3000" kern="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Receiver</a:t>
            </a:r>
            <a:r>
              <a:rPr lang="en-US" altLang="zh-CN" sz="3000" kern="0" spc="1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                                                         </a:t>
            </a:r>
            <a:r>
              <a:rPr lang="en-US" altLang="zh-CN" sz="3000" kern="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      </a:t>
            </a:r>
            <a:endParaRPr lang="en-US" altLang="zh-CN" sz="3000" kern="0" baseline="4340" dirty="0">
              <a:solidFill>
                <a:srgbClr val="000000">
                  <a:alpha val="100000"/>
                </a:srgbClr>
              </a:solidFill>
              <a:latin typeface="+mj-ea"/>
              <a:cs typeface="Times New Roman"/>
            </a:endParaRPr>
          </a:p>
          <a:p>
            <a:pPr marL="469900" indent="-457200" eaLnBrk="0">
              <a:lnSpc>
                <a:spcPct val="107000"/>
              </a:lnSpc>
              <a:spcBef>
                <a:spcPts val="811"/>
              </a:spcBef>
              <a:buFont typeface="Wingdings" panose="05000000000000000000" pitchFamily="2" charset="2"/>
              <a:buChar char="p"/>
            </a:pPr>
            <a:r>
              <a:rPr lang="en-US" altLang="zh-CN" sz="3000" kern="0" spc="1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For</a:t>
            </a:r>
            <a:r>
              <a:rPr lang="en-US" altLang="zh-CN" sz="3000" kern="0" spc="27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</a:t>
            </a:r>
            <a:r>
              <a:rPr lang="en-US" altLang="zh-CN" sz="3000" kern="0" spc="1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local</a:t>
            </a:r>
            <a:r>
              <a:rPr lang="en-US" altLang="zh-CN" sz="3000" kern="0" spc="29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</a:t>
            </a:r>
            <a:r>
              <a:rPr lang="en-US" altLang="zh-CN" sz="3000" kern="0" spc="1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area</a:t>
            </a:r>
            <a:r>
              <a:rPr lang="en-US" altLang="zh-CN" sz="3000" kern="0" spc="29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</a:t>
            </a:r>
            <a:r>
              <a:rPr lang="en-US" altLang="zh-CN" sz="3000" kern="0" spc="1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due</a:t>
            </a:r>
            <a:r>
              <a:rPr lang="en-US" altLang="zh-CN" sz="3000" kern="0" spc="26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</a:t>
            </a:r>
            <a:r>
              <a:rPr lang="en-US" altLang="zh-CN" sz="3000" kern="0" spc="1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to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spc="1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small</a:t>
            </a:r>
            <a:r>
              <a:rPr lang="en-US" altLang="zh-CN" sz="3000" kern="0" spc="30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</a:t>
            </a:r>
            <a:r>
              <a:rPr lang="en-US" altLang="zh-CN" sz="3000" kern="0" spc="1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cov</a:t>
            </a:r>
            <a:r>
              <a:rPr lang="en-US" altLang="zh-CN" sz="3000" kern="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erage</a:t>
            </a:r>
            <a:endParaRPr lang="en-US" altLang="zh-CN" sz="3000" dirty="0">
              <a:latin typeface="+mj-ea"/>
              <a:cs typeface="Times New Roman"/>
            </a:endParaRPr>
          </a:p>
          <a:p>
            <a:pPr marL="469900" indent="-457200" eaLnBrk="0">
              <a:lnSpc>
                <a:spcPct val="107000"/>
              </a:lnSpc>
              <a:spcBef>
                <a:spcPts val="811"/>
              </a:spcBef>
              <a:buFont typeface="Wingdings" panose="05000000000000000000" pitchFamily="2" charset="2"/>
              <a:buChar char="p"/>
            </a:pPr>
            <a:r>
              <a:rPr lang="en-US" altLang="zh-CN" sz="3000" kern="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High</a:t>
            </a:r>
            <a:r>
              <a:rPr lang="en-US" altLang="zh-CN" sz="3000" kern="0" spc="70" dirty="0" smtClean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SNR</a:t>
            </a:r>
            <a:r>
              <a:rPr lang="en-US" altLang="zh-CN" sz="3000" kern="0" spc="7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but</a:t>
            </a:r>
            <a:r>
              <a:rPr lang="en-US" altLang="zh-CN" sz="3000" kern="0" spc="7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low</a:t>
            </a:r>
            <a:r>
              <a:rPr lang="en-US" altLang="zh-CN" sz="3000" kern="0" spc="7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  </a:t>
            </a:r>
            <a:r>
              <a:rPr lang="en-US" altLang="zh-CN" sz="3000" kern="0" dirty="0">
                <a:solidFill>
                  <a:srgbClr val="000000">
                    <a:alpha val="100000"/>
                  </a:srgbClr>
                </a:solidFill>
                <a:latin typeface="+mj-ea"/>
                <a:cs typeface="Times New Roman"/>
              </a:rPr>
              <a:t>homogeneity</a:t>
            </a:r>
            <a:endParaRPr lang="en-US" altLang="zh-CN" sz="3000" dirty="0">
              <a:latin typeface="+mj-ea"/>
              <a:cs typeface="Times New Roman"/>
            </a:endParaRPr>
          </a:p>
          <a:p>
            <a:pPr marL="19050" rtl="0" eaLnBrk="0">
              <a:lnSpc>
                <a:spcPct val="82000"/>
              </a:lnSpc>
              <a:tabLst/>
            </a:pPr>
            <a:endParaRPr sz="3000" dirty="0">
              <a:latin typeface="+mj-ea"/>
              <a:ea typeface="+mj-ea"/>
              <a:cs typeface="Times New Roman"/>
            </a:endParaRPr>
          </a:p>
          <a:p>
            <a:pPr marL="234950" indent="-222250" rtl="0" eaLnBrk="0">
              <a:lnSpc>
                <a:spcPct val="107000"/>
              </a:lnSpc>
              <a:spcBef>
                <a:spcPts val="811"/>
              </a:spcBef>
              <a:tabLst/>
            </a:pPr>
            <a:r>
              <a:rPr sz="3000" kern="0" spc="30" dirty="0" smtClean="0">
                <a:solidFill>
                  <a:srgbClr val="91C7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·</a:t>
            </a:r>
            <a:endParaRPr sz="30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30" name="textbox 30"/>
          <p:cNvSpPr/>
          <p:nvPr/>
        </p:nvSpPr>
        <p:spPr>
          <a:xfrm>
            <a:off x="3496176" y="2442046"/>
            <a:ext cx="6491886" cy="899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69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38300" algn="l" rtl="0" eaLnBrk="0">
              <a:lnSpc>
                <a:spcPct val="79000"/>
              </a:lnSpc>
              <a:tabLst/>
            </a:pPr>
            <a:r>
              <a:rPr sz="36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</a:t>
            </a:r>
            <a:r>
              <a:rPr sz="3600" b="1" kern="0" spc="28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36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coils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9" name="textbox 30"/>
          <p:cNvSpPr/>
          <p:nvPr/>
        </p:nvSpPr>
        <p:spPr>
          <a:xfrm>
            <a:off x="9202615" y="6717323"/>
            <a:ext cx="5111261" cy="156755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7000"/>
              </a:lnSpc>
              <a:tabLst/>
            </a:pPr>
            <a:endParaRPr sz="1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694"/>
              </a:lnSpc>
              <a:tabLst/>
            </a:pPr>
            <a:endParaRPr sz="1600" dirty="0">
              <a:latin typeface="Arial"/>
              <a:ea typeface="Arial"/>
              <a:cs typeface="Arial"/>
            </a:endParaRPr>
          </a:p>
          <a:p>
            <a:pPr marL="1638300" algn="l" rtl="0" eaLnBrk="0">
              <a:lnSpc>
                <a:spcPct val="79000"/>
              </a:lnSpc>
              <a:tabLst/>
            </a:pP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</a:t>
            </a:r>
            <a:r>
              <a:rPr sz="1600" b="1" kern="0" spc="28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 </a:t>
            </a:r>
            <a:r>
              <a:rPr sz="1600" b="1" kern="0" spc="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coils</a:t>
            </a:r>
            <a:endParaRPr sz="1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8097" y="0"/>
            <a:ext cx="12610125" cy="9457593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4207201" y="3290700"/>
            <a:ext cx="2552945" cy="96067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600" b="1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76200" eaLnBrk="0">
              <a:lnSpc>
                <a:spcPts val="1294"/>
              </a:lnSpc>
            </a:pPr>
            <a:r>
              <a:rPr lang="en-US" altLang="zh-CN" sz="1600" b="1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Proton</a:t>
            </a:r>
            <a:r>
              <a:rPr lang="en-US" altLang="zh-CN" sz="1600" b="1" kern="0" spc="3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600" b="1" kern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spins </a:t>
            </a:r>
            <a:r>
              <a:rPr sz="1600" b="1" kern="0" spc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in</a:t>
            </a:r>
            <a:r>
              <a:rPr sz="1600" b="1" kern="0" spc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kern="0" spc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x</a:t>
            </a:r>
            <a:r>
              <a:rPr sz="1600" b="1" kern="0" spc="5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-</a:t>
            </a:r>
            <a:r>
              <a:rPr sz="1600" b="1" kern="0" spc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y</a:t>
            </a:r>
            <a:r>
              <a:rPr sz="1600" b="1" kern="0" spc="7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b="1" kern="0" spc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plane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textbox 38"/>
          <p:cNvSpPr/>
          <p:nvPr/>
        </p:nvSpPr>
        <p:spPr>
          <a:xfrm>
            <a:off x="4924443" y="6316272"/>
            <a:ext cx="81280" cy="134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858"/>
              </a:lnSpc>
              <a:tabLst/>
            </a:pPr>
            <a:r>
              <a:rPr sz="7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40" name="textbox 40"/>
          <p:cNvSpPr/>
          <p:nvPr/>
        </p:nvSpPr>
        <p:spPr>
          <a:xfrm>
            <a:off x="4308468" y="6399154"/>
            <a:ext cx="66039" cy="107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12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6</a:t>
            </a:r>
            <a:endParaRPr sz="7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9792" y="1266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607169" y="1031631"/>
            <a:ext cx="3491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Received</a:t>
            </a:r>
            <a:r>
              <a:rPr lang="en-US" altLang="zh-CN" sz="3600" kern="0" spc="25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en-US" altLang="zh-CN" sz="3600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signal</a:t>
            </a:r>
            <a:endParaRPr lang="en-US" altLang="zh-CN" sz="3600" dirty="0">
              <a:latin typeface="+mj-lt"/>
              <a:ea typeface="Times New Roman"/>
              <a:cs typeface="Times New Roman"/>
            </a:endParaRPr>
          </a:p>
          <a:p>
            <a:endParaRPr lang="zh-CN" altLang="en-US" sz="3600" dirty="0">
              <a:latin typeface="+mj-lt"/>
            </a:endParaRPr>
          </a:p>
        </p:txBody>
      </p:sp>
      <p:sp>
        <p:nvSpPr>
          <p:cNvPr id="10" name="textbox 36"/>
          <p:cNvSpPr/>
          <p:nvPr/>
        </p:nvSpPr>
        <p:spPr>
          <a:xfrm>
            <a:off x="7503959" y="4082758"/>
            <a:ext cx="2812349" cy="96067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600" b="1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r" eaLnBrk="0">
              <a:lnSpc>
                <a:spcPct val="107000"/>
              </a:lnSpc>
              <a:spcBef>
                <a:spcPts val="358"/>
              </a:spcBef>
            </a:pPr>
            <a:r>
              <a:rPr lang="en-US" altLang="zh-CN" sz="1600" b="1" kern="0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RF coil </a:t>
            </a:r>
            <a:r>
              <a:rPr lang="en-US" altLang="zh-CN" sz="1600" b="1" kern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transmitter/receiver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2092174" y="7207352"/>
            <a:ext cx="2812349" cy="96067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eaLnBrk="0">
              <a:lnSpc>
                <a:spcPts val="701"/>
              </a:lnSpc>
              <a:spcBef>
                <a:spcPts val="278"/>
              </a:spcBef>
            </a:pPr>
            <a:r>
              <a:rPr lang="en-US" altLang="zh-CN" sz="1600" b="1" kern="0" spc="1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Received Signal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3341"/>
              </a:lnSpc>
              <a:tabLst/>
            </a:pPr>
            <a:endParaRPr lang="en-US" altLang="zh-CN" sz="1600" b="1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4684" y="407653"/>
            <a:ext cx="12280189" cy="9214307"/>
          </a:xfrm>
          <a:prstGeom prst="rect">
            <a:avLst/>
          </a:prstGeom>
        </p:spPr>
      </p:pic>
      <p:sp>
        <p:nvSpPr>
          <p:cNvPr id="44" name="textbox 44"/>
          <p:cNvSpPr/>
          <p:nvPr/>
        </p:nvSpPr>
        <p:spPr>
          <a:xfrm>
            <a:off x="4211251" y="1438146"/>
            <a:ext cx="5835426" cy="1398838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378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1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 coils types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105507" y="18413"/>
            <a:ext cx="12602308" cy="9451730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4769606" y="1503387"/>
            <a:ext cx="4374394" cy="958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369"/>
              </a:lnSpc>
              <a:tabLst/>
            </a:pPr>
            <a:endParaRPr sz="3600" dirty="0">
              <a:latin typeface="+mj-ea"/>
              <a:ea typeface="+mj-ea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3600" b="1" kern="0" spc="-20" dirty="0">
                <a:solidFill>
                  <a:srgbClr val="000000">
                    <a:alpha val="100000"/>
                  </a:srgbClr>
                </a:solidFill>
                <a:latin typeface="+mj-ea"/>
                <a:ea typeface="+mj-ea"/>
                <a:cs typeface="Times New Roman"/>
              </a:rPr>
              <a:t>Surface coils</a:t>
            </a:r>
            <a:endParaRPr sz="3600" dirty="0">
              <a:latin typeface="+mj-ea"/>
              <a:ea typeface="+mj-ea"/>
              <a:cs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9015" y="3071446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</a:rPr>
              <a:t>SNR vs. Depth for Surface Coils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5415" y="445700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” diameter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circle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51938" y="519623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6” diameter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circle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97557" y="677081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Head Coil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7557" y="751663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Body Coil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59039" y="864650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Distance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4081" y="5026213"/>
            <a:ext cx="461665" cy="2490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Relative Coil Sensitivity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6153" y="658170"/>
            <a:ext cx="11778037" cy="8837523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2192215" y="2485291"/>
            <a:ext cx="8018585" cy="5756031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457200" indent="-457200" algn="l" rtl="0" eaLnBrk="0">
              <a:lnSpc>
                <a:spcPct val="86218"/>
              </a:lnSpc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sz="3000" b="1" dirty="0">
              <a:latin typeface="+mj-lt"/>
              <a:ea typeface="Arial"/>
              <a:cs typeface="Arial"/>
            </a:endParaRPr>
          </a:p>
          <a:p>
            <a:pPr marL="469900" indent="-457200" algn="l" rtl="0" eaLnBrk="0">
              <a:lnSpc>
                <a:spcPct val="79000"/>
              </a:lnSpc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sz="3000" b="1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ts val="1618"/>
              </a:lnSpc>
              <a:spcBef>
                <a:spcPts val="1469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r>
              <a:rPr sz="3000" b="1" kern="0" spc="-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Shoulder</a:t>
            </a:r>
            <a:endParaRPr lang="en-US" sz="3000" b="1" kern="0" spc="-20" dirty="0" smtClean="0">
              <a:solidFill>
                <a:srgbClr val="0000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ts val="1618"/>
              </a:lnSpc>
              <a:spcBef>
                <a:spcPts val="1469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sz="3000" b="1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81000"/>
              </a:lnSpc>
              <a:spcBef>
                <a:spcPts val="641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r>
              <a:rPr sz="3000" b="1" kern="0" spc="-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Elbow</a:t>
            </a:r>
            <a:endParaRPr lang="en-US" sz="3000" b="1" kern="0" spc="-20" dirty="0" smtClean="0">
              <a:solidFill>
                <a:srgbClr val="0000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81000"/>
              </a:lnSpc>
              <a:spcBef>
                <a:spcPts val="641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sz="3000" b="1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81000"/>
              </a:lnSpc>
              <a:spcBef>
                <a:spcPts val="585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r>
              <a:rPr sz="3000" b="1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Wrist</a:t>
            </a:r>
            <a:r>
              <a:rPr sz="3000" b="1" kern="0" spc="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 &amp;</a:t>
            </a:r>
            <a:r>
              <a:rPr lang="en-US" sz="3000" b="1" kern="0" spc="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sz="3000" b="1" kern="0" spc="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hand</a:t>
            </a:r>
            <a:endParaRPr lang="en-US" sz="3000" b="1" kern="0" spc="0" dirty="0" smtClean="0">
              <a:solidFill>
                <a:srgbClr val="0000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81000"/>
              </a:lnSpc>
              <a:spcBef>
                <a:spcPts val="585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sz="3000" b="1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78000"/>
              </a:lnSpc>
              <a:spcBef>
                <a:spcPts val="583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TMJ</a:t>
            </a:r>
            <a:endParaRPr lang="en-US" sz="3000" b="1" kern="0" spc="-10" dirty="0" smtClean="0">
              <a:solidFill>
                <a:srgbClr val="000000">
                  <a:alpha val="100000"/>
                </a:srgbClr>
              </a:solidFill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78000"/>
              </a:lnSpc>
              <a:spcBef>
                <a:spcPts val="583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sz="3000" b="1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82000"/>
              </a:lnSpc>
              <a:spcBef>
                <a:spcPts val="66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r>
              <a:rPr sz="3000" b="1" kern="0" spc="-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Eyebal</a:t>
            </a:r>
            <a:r>
              <a:rPr lang="en-US" sz="3000" b="1" kern="0" spc="-1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l</a:t>
            </a:r>
          </a:p>
          <a:p>
            <a:pPr marL="469900" indent="-457200" algn="l" rtl="0" eaLnBrk="0">
              <a:lnSpc>
                <a:spcPct val="82000"/>
              </a:lnSpc>
              <a:spcBef>
                <a:spcPts val="66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endParaRPr lang="en-US" sz="3000" b="1" dirty="0">
              <a:latin typeface="+mj-lt"/>
              <a:ea typeface="Times New Roman"/>
              <a:cs typeface="Times New Roman"/>
            </a:endParaRPr>
          </a:p>
          <a:p>
            <a:pPr marL="469900" indent="-457200" algn="l" rtl="0" eaLnBrk="0">
              <a:lnSpc>
                <a:spcPct val="82000"/>
              </a:lnSpc>
              <a:spcBef>
                <a:spcPts val="66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/>
            </a:pPr>
            <a:r>
              <a:rPr sz="3000" b="1" kern="0" spc="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Local  </a:t>
            </a:r>
            <a:r>
              <a:rPr sz="3000" b="1" kern="0" spc="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anatomy(prostat</a:t>
            </a:r>
            <a:r>
              <a:rPr sz="3000" b="1" kern="0" spc="1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e)</a:t>
            </a:r>
            <a:endParaRPr sz="3000" b="1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2400" y="2192215"/>
            <a:ext cx="596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Surface </a:t>
            </a:r>
            <a:r>
              <a:rPr lang="en-US" altLang="zh-CN" sz="3600" b="1" kern="0" spc="-20" dirty="0" smtClean="0">
                <a:solidFill>
                  <a:srgbClr val="000000">
                    <a:alpha val="100000"/>
                  </a:srgbClr>
                </a:solidFill>
                <a:latin typeface="+mj-lt"/>
                <a:ea typeface="Times New Roman"/>
                <a:cs typeface="Times New Roman"/>
              </a:rPr>
              <a:t>Coils Applications</a:t>
            </a:r>
            <a:endParaRPr lang="zh-CN" altLang="en-US" sz="3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573</Words>
  <Application>Microsoft Office PowerPoint</Application>
  <PresentationFormat>自定义</PresentationFormat>
  <Paragraphs>346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8" baseType="lpstr">
      <vt:lpstr>SimSun</vt:lpstr>
      <vt:lpstr>Arial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39</cp:revision>
  <dcterms:created xsi:type="dcterms:W3CDTF">2025-04-10T14:51:49Z</dcterms:created>
  <dcterms:modified xsi:type="dcterms:W3CDTF">2025-04-12T02:21:50Z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2025-04-10T14:51:55Z</vt:filetime>
  </property>
  <property fmtid="{D5CDD505-2E9C-101B-9397-08002B2CF9AE}" pid="4" name="UsrData">
    <vt:lpwstr>67f76a7e1087f5001fca0092wl</vt:lpwstr>
  </property>
</Properties>
</file>