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26009600" cy="14630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75000"/>
              </a:schemeClr>
            </a:gs>
            <a:gs pos="93578">
              <a:schemeClr val="accent6">
                <a:lumMod val="20000"/>
                <a:lumOff val="80000"/>
              </a:schemeClr>
            </a:gs>
            <a:gs pos="7000">
              <a:srgbClr val="7030A0"/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0"/>
            <a:ext cx="26003356" cy="14630400"/>
          </a:xfrm>
          <a:prstGeom prst="rect">
            <a:avLst/>
          </a:prstGeom>
          <a:gradFill>
            <a:gsLst>
              <a:gs pos="20000">
                <a:schemeClr val="accent6">
                  <a:lumMod val="75000"/>
                </a:schemeClr>
              </a:gs>
              <a:gs pos="93578">
                <a:schemeClr val="accent6">
                  <a:lumMod val="20000"/>
                  <a:lumOff val="80000"/>
                </a:schemeClr>
              </a:gs>
              <a:gs pos="7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en-US" altLang="zh-CN" sz="10000" dirty="0" smtClean="0"/>
          </a:p>
          <a:p>
            <a:pPr algn="ctr"/>
            <a:r>
              <a:rPr lang="en-US" altLang="zh-CN" sz="10000" dirty="0" smtClean="0"/>
              <a:t>RF Coils in MRI</a:t>
            </a:r>
            <a:endParaRPr lang="zh-CN" altLang="en-US" sz="10000" dirty="0"/>
          </a:p>
        </p:txBody>
      </p:sp>
      <p:sp>
        <p:nvSpPr>
          <p:cNvPr id="4" name="textbox 4"/>
          <p:cNvSpPr/>
          <p:nvPr/>
        </p:nvSpPr>
        <p:spPr>
          <a:xfrm>
            <a:off x="4114763" y="4364380"/>
            <a:ext cx="17890489" cy="7059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106"/>
              </a:lnSpc>
              <a:tabLst/>
            </a:pPr>
            <a:endParaRPr sz="8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8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8000" kern="0" spc="1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8000" kern="0" spc="1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80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8000" kern="0" spc="18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kern="0" spc="-10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GRADIENTS</a:t>
            </a:r>
            <a:endParaRPr lang="en-US" sz="8000" kern="0" spc="-100" dirty="0" smtClean="0">
              <a:solidFill>
                <a:srgbClr val="000000">
                  <a:alpha val="100000"/>
                </a:srgbClr>
              </a:solidFill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endParaRPr sz="8000" dirty="0">
              <a:latin typeface="Arial"/>
              <a:ea typeface="Arial"/>
              <a:cs typeface="Arial"/>
            </a:endParaRPr>
          </a:p>
          <a:p>
            <a:pPr marL="4699000" algn="l" rtl="0" eaLnBrk="0">
              <a:lnSpc>
                <a:spcPts val="5313"/>
              </a:lnSpc>
              <a:spcBef>
                <a:spcPts val="2172"/>
              </a:spcBef>
              <a:tabLst/>
            </a:pPr>
            <a:r>
              <a:rPr lang="en-US" sz="8000" b="1" kern="0" spc="-9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By: RF Coaxial</a:t>
            </a:r>
            <a:endParaRPr sz="8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943221" y="3993386"/>
            <a:ext cx="22056725" cy="7972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4000"/>
              </a:lnSpc>
              <a:tabLst/>
            </a:pP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 There  are</a:t>
            </a:r>
            <a:r>
              <a:rPr sz="5300" kern="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   reported</a:t>
            </a:r>
            <a:r>
              <a:rPr sz="53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materials  supe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rconductive   in  the   room-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53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range</a:t>
            </a:r>
            <a:r>
              <a:rPr sz="53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3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3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Sept</a:t>
            </a:r>
            <a:r>
              <a:rPr sz="53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2013.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6000"/>
              </a:lnSpc>
              <a:spcBef>
                <a:spcPts val="1446"/>
              </a:spcBef>
              <a:tabLst/>
            </a:pP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   most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recent   of</a:t>
            </a:r>
            <a:r>
              <a:rPr sz="53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these   (with   the   impressive   chemical   formula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Tl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₅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Sn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₂</a:t>
            </a:r>
            <a:r>
              <a:rPr sz="5300" kern="0" spc="-8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₂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SiCu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₈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16+)has</a:t>
            </a:r>
            <a:r>
              <a:rPr sz="53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3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transition</a:t>
            </a:r>
            <a:r>
              <a:rPr sz="53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53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near</a:t>
            </a:r>
            <a:r>
              <a:rPr sz="53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315°K(42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℃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5000"/>
              </a:lnSpc>
              <a:spcBef>
                <a:spcPts val="1374"/>
              </a:spcBef>
              <a:tabLst/>
            </a:pP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·An</a:t>
            </a:r>
            <a:r>
              <a:rPr sz="53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upcoming</a:t>
            </a:r>
            <a:r>
              <a:rPr sz="53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"high</a:t>
            </a:r>
            <a:r>
              <a:rPr sz="53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erature"superconductor</a:t>
            </a:r>
            <a:r>
              <a:rPr sz="53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3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watch</a:t>
            </a:r>
            <a:r>
              <a:rPr sz="53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magnesium</a:t>
            </a:r>
            <a:r>
              <a:rPr sz="53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diboride</a:t>
            </a:r>
            <a:r>
              <a:rPr sz="53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(MgB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₂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),with</a:t>
            </a:r>
            <a:r>
              <a:rPr sz="53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Tc=39°K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5000"/>
              </a:lnSpc>
              <a:spcBef>
                <a:spcPts val="1224"/>
              </a:spcBef>
              <a:tabLst/>
            </a:pP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·At   present   Paramed   Medical   Systems,Genova,Italy   whole   body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cryogen-free  superconducting  scanner  made  of  0.5T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MgB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₂</a:t>
            </a:r>
            <a:endParaRPr sz="53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2"/>
          <p:cNvSpPr/>
          <p:nvPr/>
        </p:nvSpPr>
        <p:spPr>
          <a:xfrm>
            <a:off x="4343387" y="1465460"/>
            <a:ext cx="17072610" cy="11243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1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13964" algn="l" rtl="0" eaLnBrk="0">
              <a:lnSpc>
                <a:spcPct val="82000"/>
              </a:lnSpc>
              <a:tabLst/>
            </a:pPr>
            <a:r>
              <a:rPr sz="8400" b="1" kern="0" spc="-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Superconducting</a:t>
            </a:r>
            <a:r>
              <a:rPr sz="8400" b="1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400" b="1" kern="0" spc="-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8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09000"/>
              </a:lnSpc>
              <a:spcBef>
                <a:spcPts val="1387"/>
              </a:spcBef>
              <a:tabLst/>
            </a:pP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</a:t>
            </a:r>
            <a:r>
              <a:rPr sz="46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supercon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ducting</a:t>
            </a:r>
            <a:r>
              <a:rPr sz="4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4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build</a:t>
            </a:r>
            <a:r>
              <a:rPr sz="46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r>
              <a:rPr sz="4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46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number</a:t>
            </a:r>
            <a:r>
              <a:rPr sz="46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vacuum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vessels w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hich acts as temperature shields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2000"/>
              </a:lnSpc>
              <a:spcBef>
                <a:spcPts val="476"/>
              </a:spcBef>
              <a:tabLst/>
            </a:pP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46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length</a:t>
            </a:r>
            <a:r>
              <a:rPr sz="46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superconducting</a:t>
            </a:r>
            <a:r>
              <a:rPr sz="46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</a:t>
            </a:r>
            <a:r>
              <a:rPr sz="46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46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typically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several</a:t>
            </a:r>
            <a:r>
              <a:rPr sz="46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miles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05000"/>
              </a:lnSpc>
              <a:spcBef>
                <a:spcPts val="70"/>
              </a:spcBef>
              <a:tabLst/>
            </a:pP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46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46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kept</a:t>
            </a:r>
            <a:r>
              <a:rPr sz="4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4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46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4.2K</a:t>
            </a:r>
            <a:r>
              <a:rPr sz="46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mmersing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4600" kern="0" spc="1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46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endParaRPr sz="4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9"/>
              </a:lnSpc>
              <a:spcBef>
                <a:spcPts val="389"/>
              </a:spcBef>
              <a:tabLst/>
            </a:pP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46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46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46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46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kept</a:t>
            </a:r>
            <a:r>
              <a:rPr sz="46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sz="4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dewar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3000"/>
              </a:lnSpc>
              <a:spcBef>
                <a:spcPts val="356"/>
              </a:spcBef>
              <a:tabLst/>
            </a:pP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46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typical</a:t>
            </a:r>
            <a:r>
              <a:rPr sz="4600" kern="0" spc="9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volume</a:t>
            </a:r>
            <a:r>
              <a:rPr sz="46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46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r>
              <a:rPr sz="46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46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46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46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about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1700</a:t>
            </a:r>
            <a:r>
              <a:rPr sz="46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Itrs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04000"/>
              </a:lnSpc>
              <a:spcBef>
                <a:spcPts val="85"/>
              </a:spcBef>
              <a:tabLst/>
            </a:pP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46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dewar</a:t>
            </a:r>
            <a:r>
              <a:rPr sz="46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surrounded</a:t>
            </a:r>
            <a:r>
              <a:rPr sz="46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46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46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nitrogen</a:t>
            </a:r>
            <a:r>
              <a:rPr sz="46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46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77.4K(-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169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℃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46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acts</a:t>
            </a:r>
            <a:r>
              <a:rPr sz="46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46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ermal</a:t>
            </a:r>
            <a:r>
              <a:rPr sz="46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buffer</a:t>
            </a:r>
            <a:r>
              <a:rPr sz="4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between</a:t>
            </a:r>
            <a:r>
              <a:rPr sz="46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46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(293K)and  liq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uid  helium</a:t>
            </a:r>
            <a:endParaRPr sz="4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1755853" y="2657508"/>
          <a:ext cx="20090765" cy="11378564"/>
        </p:xfrm>
        <a:graphic>
          <a:graphicData uri="http://schemas.openxmlformats.org/drawingml/2006/table">
            <a:tbl>
              <a:tblPr/>
              <a:tblGrid>
                <a:gridCol w="10061575"/>
                <a:gridCol w="10029190"/>
              </a:tblGrid>
              <a:tr h="2365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0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High</a:t>
                      </a:r>
                      <a:r>
                        <a:rPr sz="5500" kern="0" spc="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field</a:t>
                      </a:r>
                      <a:r>
                        <a:rPr sz="5500" kern="0" spc="5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s</a:t>
                      </a:r>
                      <a:r>
                        <a:rPr sz="5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trength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3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High</a:t>
                      </a:r>
                      <a:r>
                        <a:rPr sz="5500" kern="0" spc="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capital</a:t>
                      </a:r>
                      <a:r>
                        <a:rPr sz="5500" kern="0" spc="5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cost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High</a:t>
                      </a:r>
                      <a:r>
                        <a:rPr sz="5500" kern="0" spc="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field</a:t>
                      </a:r>
                      <a:r>
                        <a:rPr sz="55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homogenecity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High</a:t>
                      </a:r>
                      <a:r>
                        <a:rPr sz="5500" kern="0" spc="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cryogen</a:t>
                      </a:r>
                      <a:r>
                        <a:rPr sz="5500" kern="0" spc="5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cost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4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Low</a:t>
                      </a:r>
                      <a:r>
                        <a:rPr sz="55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power</a:t>
                      </a:r>
                      <a:r>
                        <a:rPr sz="5500" kern="0" spc="5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consumption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ts val="690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5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Acoustic</a:t>
                      </a:r>
                      <a:r>
                        <a:rPr sz="5500" kern="0" spc="4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noise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High</a:t>
                      </a:r>
                      <a:r>
                        <a:rPr sz="5500" kern="0" spc="4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SNR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ts val="6907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5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Motion</a:t>
                      </a:r>
                      <a:r>
                        <a:rPr sz="5500" kern="0" spc="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artifac</a:t>
                      </a:r>
                      <a:r>
                        <a:rPr sz="55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t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Fast</a:t>
                      </a:r>
                      <a:r>
                        <a:rPr sz="5500" kern="0" spc="7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scann</a:t>
                      </a:r>
                      <a:r>
                        <a:rPr sz="5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ing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3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Technical</a:t>
                      </a:r>
                      <a:r>
                        <a:rPr sz="5500" kern="0" spc="5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complexity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/>
          <p:nvPr/>
        </p:nvSpPr>
        <p:spPr>
          <a:xfrm>
            <a:off x="4387863" y="1369820"/>
            <a:ext cx="16715105" cy="11866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7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699000" algn="l" rtl="0" eaLnBrk="0">
              <a:lnSpc>
                <a:spcPct val="82000"/>
              </a:lnSpc>
              <a:tabLst/>
            </a:pPr>
            <a:r>
              <a:rPr sz="8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85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Quench</a:t>
            </a:r>
            <a:endParaRPr sz="8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4000"/>
              </a:lnSpc>
              <a:spcBef>
                <a:spcPts val="1594"/>
              </a:spcBef>
              <a:tabLst/>
            </a:pP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·Loss  of  magnet  super  conduct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ivity</a:t>
            </a:r>
            <a:r>
              <a:rPr sz="5300" kern="0" spc="1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  sudden  boil-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53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3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5300" kern="0" spc="1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endParaRPr sz="5300" dirty="0">
              <a:latin typeface="Arial"/>
              <a:ea typeface="Arial"/>
              <a:cs typeface="Arial"/>
            </a:endParaRPr>
          </a:p>
          <a:p>
            <a:pPr marL="678815" indent="-666115" algn="l" rtl="0" eaLnBrk="0">
              <a:lnSpc>
                <a:spcPct val="118000"/>
              </a:lnSpc>
              <a:spcBef>
                <a:spcPts val="1192"/>
              </a:spcBef>
              <a:tabLst/>
            </a:pP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3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r>
              <a:rPr sz="53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3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staff</a:t>
            </a:r>
            <a:r>
              <a:rPr sz="53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</a:t>
            </a:r>
            <a:r>
              <a:rPr sz="53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3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immediately</a:t>
            </a:r>
            <a:r>
              <a:rPr sz="53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evacuated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53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3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53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53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if</a:t>
            </a:r>
            <a:r>
              <a:rPr sz="53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quench</a:t>
            </a:r>
            <a:r>
              <a:rPr sz="53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occurs</a:t>
            </a:r>
            <a:endParaRPr sz="5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086"/>
              </a:lnSpc>
              <a:spcBef>
                <a:spcPts val="1199"/>
              </a:spcBef>
              <a:tabLst/>
            </a:pP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3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53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r>
              <a:rPr sz="53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3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sz="53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quantities</a:t>
            </a:r>
            <a:r>
              <a:rPr sz="53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3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completely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55015" algn="l" rtl="0" eaLnBrk="0">
              <a:lnSpc>
                <a:spcPts val="7086"/>
              </a:lnSpc>
              <a:tabLst/>
            </a:pP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displace oxygen and cause</a:t>
            </a:r>
            <a:r>
              <a:rPr sz="53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</a:t>
            </a:r>
            <a:r>
              <a:rPr sz="53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consciousness</a:t>
            </a:r>
            <a:r>
              <a:rPr sz="53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within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55015" algn="l" rtl="0" eaLnBrk="0">
              <a:lnSpc>
                <a:spcPts val="7223"/>
              </a:lnSpc>
              <a:spcBef>
                <a:spcPts val="475"/>
              </a:spcBef>
              <a:tabLst/>
            </a:pP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53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secs whe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53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inhaled</a:t>
            </a:r>
            <a:endParaRPr sz="5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223"/>
              </a:lnSpc>
              <a:spcBef>
                <a:spcPts val="986"/>
              </a:spcBef>
              <a:tabLst/>
            </a:pP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·Quench</a:t>
            </a:r>
            <a:r>
              <a:rPr sz="53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3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3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planned</a:t>
            </a:r>
            <a:r>
              <a:rPr sz="53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3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well</a:t>
            </a:r>
            <a:r>
              <a:rPr sz="53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3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accidental</a:t>
            </a:r>
            <a:endParaRPr sz="5300" dirty="0">
              <a:latin typeface="Arial"/>
              <a:ea typeface="Arial"/>
              <a:cs typeface="Arial"/>
            </a:endParaRPr>
          </a:p>
          <a:p>
            <a:pPr marL="723265" indent="-710565" algn="l" rtl="0" eaLnBrk="0">
              <a:lnSpc>
                <a:spcPct val="130000"/>
              </a:lnSpc>
              <a:spcBef>
                <a:spcPts val="1566"/>
              </a:spcBef>
              <a:tabLst/>
            </a:pP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·All</a:t>
            </a:r>
            <a:r>
              <a:rPr sz="5300" kern="0" spc="1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supercon</a:t>
            </a:r>
            <a:r>
              <a:rPr sz="5300" kern="0" spc="1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agnets</a:t>
            </a:r>
            <a:r>
              <a:rPr sz="5300" kern="0" spc="1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5300" kern="0" spc="1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300" kern="0" spc="1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quench</a:t>
            </a:r>
            <a:r>
              <a:rPr sz="5300" kern="0" spc="1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button</a:t>
            </a:r>
            <a:r>
              <a:rPr sz="53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53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3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turn</a:t>
            </a:r>
            <a:r>
              <a:rPr sz="53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3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3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53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within</a:t>
            </a:r>
            <a:r>
              <a:rPr sz="53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few</a:t>
            </a:r>
            <a:r>
              <a:rPr sz="53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5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econds</a:t>
            </a:r>
            <a:endParaRPr sz="53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4"/>
          <p:cNvSpPr/>
          <p:nvPr/>
        </p:nvSpPr>
        <p:spPr>
          <a:xfrm>
            <a:off x="4368877" y="1813730"/>
            <a:ext cx="14859635" cy="11995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7550" algn="l" rtl="0" eaLnBrk="0">
              <a:lnSpc>
                <a:spcPct val="81000"/>
              </a:lnSpc>
              <a:tabLst/>
            </a:pP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8300" kern="0" spc="1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83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Characteristics</a:t>
            </a:r>
            <a:endParaRPr sz="8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2388"/>
              </a:spcBef>
              <a:tabLst/>
            </a:pP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·Permanent</a:t>
            </a:r>
            <a:r>
              <a:rPr sz="5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1524"/>
              </a:spcBef>
              <a:tabLst/>
            </a:pP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-Remains</a:t>
            </a:r>
            <a:r>
              <a:rPr sz="5500" kern="0" spc="1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zed</a:t>
            </a:r>
            <a:r>
              <a:rPr sz="5500" kern="0" spc="1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permanently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1203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-Low</a:t>
            </a:r>
            <a:r>
              <a:rPr sz="55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5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(0.2T</a:t>
            </a:r>
            <a:r>
              <a:rPr sz="55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0.4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5T)</a:t>
            </a:r>
            <a:endParaRPr sz="55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496"/>
              </a:lnSpc>
              <a:spcBef>
                <a:spcPts val="1353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-Magnetic</a:t>
            </a:r>
            <a:r>
              <a:rPr sz="55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   inhomogeneity-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10-20   ppm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1203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-Extremely</a:t>
            </a:r>
            <a:r>
              <a:rPr sz="5500" kern="0" spc="1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heavy(up</a:t>
            </a:r>
            <a:r>
              <a:rPr sz="55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80</a:t>
            </a:r>
            <a:r>
              <a:rPr sz="55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tons)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964"/>
              </a:spcBef>
              <a:tabLst/>
            </a:pP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-Cheapest</a:t>
            </a:r>
            <a:r>
              <a:rPr sz="55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run</a:t>
            </a:r>
            <a:r>
              <a:rPr sz="5500" kern="0" spc="8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5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mainta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1882"/>
              </a:spcBef>
              <a:tabLst/>
            </a:pP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-Cannot</a:t>
            </a:r>
            <a:r>
              <a:rPr sz="5500" kern="0" spc="1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5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shut</a:t>
            </a:r>
            <a:r>
              <a:rPr sz="5500" kern="0" spc="1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down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ct val="81000"/>
              </a:lnSpc>
              <a:spcBef>
                <a:spcPts val="2060"/>
              </a:spcBef>
              <a:tabLst/>
            </a:pP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-Power     c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onsumption~20kW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2109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-Flux</a:t>
            </a:r>
            <a:r>
              <a:rPr sz="5500" kern="0" spc="1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lines</a:t>
            </a:r>
            <a:r>
              <a:rPr sz="5500" kern="0" spc="1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run</a:t>
            </a:r>
            <a:r>
              <a:rPr sz="55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vertically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496"/>
              </a:lnSpc>
              <a:spcBef>
                <a:spcPts val="853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-Small  fringe</a:t>
            </a:r>
            <a:r>
              <a:rPr sz="55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fields-&lt;1m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(0.5mT)</a:t>
            </a:r>
            <a:endParaRPr sz="5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8"/>
          <p:cNvSpPr/>
          <p:nvPr/>
        </p:nvSpPr>
        <p:spPr>
          <a:xfrm>
            <a:off x="4387864" y="1813730"/>
            <a:ext cx="14726285" cy="1045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98500" algn="l" rtl="0" eaLnBrk="0">
              <a:lnSpc>
                <a:spcPct val="81000"/>
              </a:lnSpc>
              <a:tabLst/>
            </a:pPr>
            <a:r>
              <a:rPr sz="8300" b="1" kern="0" spc="-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 magnet Characterist</a:t>
            </a:r>
            <a:r>
              <a:rPr sz="8300" b="1" kern="0" spc="-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ics</a:t>
            </a:r>
            <a:endParaRPr sz="8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1661"/>
              </a:spcBef>
              <a:tabLst/>
            </a:pP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·Resistive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1424"/>
              </a:spcBef>
              <a:tabLst/>
            </a:pP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-Field</a:t>
            </a:r>
            <a:r>
              <a:rPr sz="55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500" kern="0" spc="1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r>
              <a:rPr sz="55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55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0.5T</a:t>
            </a:r>
            <a:endParaRPr sz="55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496"/>
              </a:lnSpc>
              <a:spcBef>
                <a:spcPts val="1503"/>
              </a:spcBef>
              <a:tabLst/>
            </a:pP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-Magnetic  field  inhomogeneity  -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10-50  ppm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864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-Power  consumption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-50</a:t>
            </a:r>
            <a:r>
              <a:rPr sz="55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  100kW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1243"/>
              </a:spcBef>
              <a:tabLst/>
            </a:pP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-Weight  of  ma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gnet-4  tons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1253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-Field</a:t>
            </a:r>
            <a:r>
              <a:rPr sz="55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5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5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switched</a:t>
            </a:r>
            <a:r>
              <a:rPr sz="55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55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imme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diately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1054"/>
              </a:spcBef>
              <a:tabLst/>
            </a:pP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-Flux</a:t>
            </a:r>
            <a:r>
              <a:rPr sz="55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lines</a:t>
            </a:r>
            <a:r>
              <a:rPr sz="55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run</a:t>
            </a:r>
            <a:r>
              <a:rPr sz="5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hori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zontally</a:t>
            </a:r>
            <a:endParaRPr sz="5500" dirty="0">
              <a:latin typeface="Arial"/>
              <a:ea typeface="Arial"/>
              <a:cs typeface="Arial"/>
            </a:endParaRPr>
          </a:p>
          <a:p>
            <a:pPr marL="939164" algn="l" rtl="0" eaLnBrk="0">
              <a:lnSpc>
                <a:spcPts val="7496"/>
              </a:lnSpc>
              <a:spcBef>
                <a:spcPts val="1304"/>
              </a:spcBef>
              <a:tabLst/>
            </a:pP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-Modest  f</a:t>
            </a: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ringe</a:t>
            </a:r>
            <a:r>
              <a:rPr sz="55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fields~2m</a:t>
            </a:r>
            <a:r>
              <a:rPr sz="55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(0.5mT)</a:t>
            </a:r>
            <a:endParaRPr sz="5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2"/>
          <p:cNvSpPr/>
          <p:nvPr/>
        </p:nvSpPr>
        <p:spPr>
          <a:xfrm>
            <a:off x="4368877" y="1813730"/>
            <a:ext cx="16392525" cy="10826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7550" algn="l" rtl="0" eaLnBrk="0">
              <a:lnSpc>
                <a:spcPct val="81000"/>
              </a:lnSpc>
              <a:tabLst/>
            </a:pP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8300" kern="0" spc="1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83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Characteristics</a:t>
            </a:r>
            <a:endParaRPr sz="8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2913"/>
              </a:spcBef>
              <a:tabLst/>
            </a:pP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·Superconductin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r>
              <a:rPr sz="62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6200" dirty="0">
              <a:latin typeface="Arial"/>
              <a:ea typeface="Arial"/>
              <a:cs typeface="Arial"/>
            </a:endParaRPr>
          </a:p>
          <a:p>
            <a:pPr marL="1631314" indent="-673100" algn="l" rtl="0" eaLnBrk="0">
              <a:lnSpc>
                <a:spcPct val="111000"/>
              </a:lnSpc>
              <a:spcBef>
                <a:spcPts val="1963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-High</a:t>
            </a:r>
            <a:r>
              <a:rPr sz="54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4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4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0.37</a:t>
            </a:r>
            <a:r>
              <a:rPr sz="54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4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4T(up</a:t>
            </a:r>
            <a:r>
              <a:rPr sz="54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 14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54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research)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360"/>
              </a:lnSpc>
              <a:spcBef>
                <a:spcPts val="1380"/>
              </a:spcBef>
              <a:tabLst/>
            </a:pPr>
            <a:r>
              <a:rPr sz="5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-Magnetic  field</a:t>
            </a:r>
            <a:r>
              <a:rPr sz="54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inhomogeneity</a:t>
            </a:r>
            <a:r>
              <a:rPr sz="54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-0.1-5</a:t>
            </a:r>
            <a:r>
              <a:rPr sz="54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ppm</a:t>
            </a:r>
            <a:endParaRPr sz="5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360"/>
              </a:lnSpc>
              <a:spcBef>
                <a:spcPts val="940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-Expensive</a:t>
            </a:r>
            <a:r>
              <a:rPr sz="5400" kern="0" spc="1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 buy  and  run  &amp;difficult  to  maintain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360"/>
              </a:lnSpc>
              <a:spcBef>
                <a:spcPts val="1540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-Flux  lines  run  ho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rizontally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360"/>
              </a:lnSpc>
              <a:spcBef>
                <a:spcPts val="1190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-Large</a:t>
            </a:r>
            <a:r>
              <a:rPr sz="54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54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</a:t>
            </a:r>
            <a:r>
              <a:rPr sz="54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~10m</a:t>
            </a:r>
            <a:r>
              <a:rPr sz="54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(0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.5mT)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360"/>
              </a:lnSpc>
              <a:spcBef>
                <a:spcPts val="1539"/>
              </a:spcBef>
              <a:tabLst/>
            </a:pP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-Weight</a:t>
            </a:r>
            <a:r>
              <a:rPr sz="54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magnet-10  tons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ts val="7360"/>
              </a:lnSpc>
              <a:spcBef>
                <a:spcPts val="899"/>
              </a:spcBef>
              <a:tabLst/>
            </a:pP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-Power</a:t>
            </a:r>
            <a:r>
              <a:rPr sz="54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consumption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~20kW</a:t>
            </a:r>
            <a:endParaRPr sz="5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6"/>
          <p:cNvSpPr/>
          <p:nvPr/>
        </p:nvSpPr>
        <p:spPr>
          <a:xfrm>
            <a:off x="10191581" y="4200286"/>
            <a:ext cx="6181725" cy="6002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95250" algn="l" rtl="0" eaLnBrk="0">
              <a:lnSpc>
                <a:spcPts val="8723"/>
              </a:lnSpc>
              <a:tabLst/>
            </a:pP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→</a:t>
            </a:r>
            <a:r>
              <a:rPr sz="6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below 0.3T</a:t>
            </a:r>
            <a:endParaRPr sz="6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192"/>
              </a:lnSpc>
              <a:spcBef>
                <a:spcPts val="1765"/>
              </a:spcBef>
              <a:tabLst/>
            </a:pPr>
            <a:r>
              <a:rPr sz="5900" b="1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→</a:t>
            </a:r>
            <a:r>
              <a:rPr sz="59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59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5900" b="1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0.3T</a:t>
            </a:r>
            <a:r>
              <a:rPr sz="5900" kern="0" spc="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5900" b="1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to</a:t>
            </a:r>
            <a:r>
              <a:rPr sz="5900" kern="0" spc="4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5900" b="1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1.0</a:t>
            </a:r>
            <a:r>
              <a:rPr sz="5900" b="1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T</a:t>
            </a:r>
            <a:endParaRPr sz="5900" dirty="0">
              <a:latin typeface="SimSun"/>
              <a:ea typeface="SimSun"/>
              <a:cs typeface="SimSun"/>
            </a:endParaRPr>
          </a:p>
          <a:p>
            <a:pPr algn="r" rtl="0" eaLnBrk="0">
              <a:lnSpc>
                <a:spcPts val="8723"/>
              </a:lnSpc>
              <a:spcBef>
                <a:spcPts val="1008"/>
              </a:spcBef>
              <a:tabLst/>
            </a:pPr>
            <a:r>
              <a:rPr sz="6400" kern="0" spc="-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→</a:t>
            </a:r>
            <a:r>
              <a:rPr sz="6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1.0T to</a:t>
            </a:r>
            <a:r>
              <a:rPr sz="64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6400" kern="0" spc="-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.0</a:t>
            </a: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6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8723"/>
              </a:lnSpc>
              <a:spcBef>
                <a:spcPts val="1177"/>
              </a:spcBef>
              <a:tabLst/>
            </a:pPr>
            <a:r>
              <a:rPr sz="6400" kern="0" spc="-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→</a:t>
            </a:r>
            <a:r>
              <a:rPr sz="64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6400" kern="0" spc="-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3.0T to</a:t>
            </a:r>
            <a:r>
              <a:rPr sz="64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7.0</a:t>
            </a:r>
            <a:r>
              <a:rPr sz="6400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6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9749"/>
              </a:lnSpc>
              <a:tabLst/>
            </a:pPr>
            <a:r>
              <a:rPr sz="64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→</a:t>
            </a:r>
            <a:r>
              <a:rPr sz="64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64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above 7.0</a:t>
            </a:r>
            <a:r>
              <a:rPr sz="64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6400" dirty="0">
              <a:latin typeface="Arial"/>
              <a:ea typeface="Arial"/>
              <a:cs typeface="Arial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4343387" y="4200286"/>
            <a:ext cx="5476875" cy="6002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7150" algn="l" rtl="0" eaLnBrk="0">
              <a:lnSpc>
                <a:spcPts val="8723"/>
              </a:lnSpc>
              <a:tabLst/>
            </a:pPr>
            <a:r>
              <a:rPr sz="6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64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6400" dirty="0">
              <a:latin typeface="Arial"/>
              <a:ea typeface="Arial"/>
              <a:cs typeface="Arial"/>
            </a:endParaRPr>
          </a:p>
          <a:p>
            <a:pPr marL="57150" algn="l" rtl="0" eaLnBrk="0">
              <a:lnSpc>
                <a:spcPts val="4800"/>
              </a:lnSpc>
              <a:spcBef>
                <a:spcPts val="2554"/>
              </a:spcBef>
              <a:tabLst/>
            </a:pPr>
            <a:r>
              <a:rPr sz="6400" b="1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Mid-field</a:t>
            </a:r>
            <a:endParaRPr sz="6400" dirty="0">
              <a:latin typeface="Arial"/>
              <a:ea typeface="Arial"/>
              <a:cs typeface="Arial"/>
            </a:endParaRPr>
          </a:p>
          <a:p>
            <a:pPr marL="57150" algn="l" rtl="0" eaLnBrk="0">
              <a:lnSpc>
                <a:spcPts val="10599"/>
              </a:lnSpc>
              <a:tabLst/>
            </a:pPr>
            <a:r>
              <a:rPr sz="6300" b="1" kern="0" spc="-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 field</a:t>
            </a:r>
            <a:endParaRPr sz="6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723"/>
              </a:lnSpc>
              <a:spcBef>
                <a:spcPts val="1913"/>
              </a:spcBef>
              <a:tabLst/>
            </a:pPr>
            <a:r>
              <a:rPr sz="64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Very</a:t>
            </a:r>
            <a:r>
              <a:rPr sz="64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 field</a:t>
            </a:r>
            <a:endParaRPr sz="6400" dirty="0">
              <a:latin typeface="Arial"/>
              <a:ea typeface="Arial"/>
              <a:cs typeface="Arial"/>
            </a:endParaRPr>
          </a:p>
          <a:p>
            <a:pPr marL="57150" algn="l" rtl="0" eaLnBrk="0">
              <a:lnSpc>
                <a:spcPts val="9749"/>
              </a:lnSpc>
              <a:tabLst/>
            </a:pPr>
            <a:r>
              <a:rPr sz="6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Ultra</a:t>
            </a:r>
            <a:r>
              <a:rPr sz="6400" kern="0" spc="1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64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6400" dirty="0">
              <a:latin typeface="Arial"/>
              <a:ea typeface="Arial"/>
              <a:cs typeface="Arial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8483596" y="1400926"/>
            <a:ext cx="8893809" cy="1043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0000"/>
              </a:lnSpc>
              <a:tabLst/>
            </a:pPr>
            <a:r>
              <a:rPr sz="83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8300" b="1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 strengths</a:t>
            </a:r>
            <a:endParaRPr sz="83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4"/>
          <p:cNvSpPr/>
          <p:nvPr/>
        </p:nvSpPr>
        <p:spPr>
          <a:xfrm>
            <a:off x="4356132" y="1071996"/>
            <a:ext cx="16271239" cy="12433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11040"/>
              </a:lnSpc>
              <a:tabLst/>
            </a:pPr>
            <a:r>
              <a:rPr sz="8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Advantages</a:t>
            </a:r>
            <a:r>
              <a:rPr sz="8100" kern="0" spc="1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8100" kern="0" spc="1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81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8100" kern="0" spc="1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</a:t>
            </a:r>
            <a:r>
              <a:rPr sz="81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rs</a:t>
            </a:r>
            <a:endParaRPr sz="8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73"/>
              </a:lnSpc>
              <a:spcBef>
                <a:spcPts val="1745"/>
              </a:spcBef>
              <a:tabLst/>
            </a:pPr>
            <a:r>
              <a:rPr sz="58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·Open</a:t>
            </a:r>
            <a:r>
              <a:rPr sz="58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8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endParaRPr sz="5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586"/>
              </a:lnSpc>
              <a:spcBef>
                <a:spcPts val="1064"/>
              </a:spcBef>
              <a:tabLst/>
            </a:pPr>
            <a:r>
              <a:rPr sz="6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·Lower</a:t>
            </a:r>
            <a:r>
              <a:rPr sz="6300" kern="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63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3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6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58"/>
              </a:lnSpc>
              <a:spcBef>
                <a:spcPts val="2583"/>
              </a:spcBef>
              <a:tabLst/>
            </a:pPr>
            <a:r>
              <a:rPr sz="5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 Reduction  of  certain  MR  artifacts</a:t>
            </a:r>
            <a:endParaRPr sz="5800" dirty="0">
              <a:latin typeface="Arial"/>
              <a:ea typeface="Arial"/>
              <a:cs typeface="Arial"/>
            </a:endParaRPr>
          </a:p>
          <a:p>
            <a:pPr marL="1643379" indent="-647065" algn="l" rtl="0" eaLnBrk="0">
              <a:lnSpc>
                <a:spcPct val="121000"/>
              </a:lnSpc>
              <a:spcBef>
                <a:spcPts val="98"/>
              </a:spcBef>
              <a:tabLst/>
            </a:pPr>
            <a:r>
              <a:rPr sz="58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Chemical</a:t>
            </a:r>
            <a:r>
              <a:rPr sz="58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shift</a:t>
            </a:r>
            <a:r>
              <a:rPr sz="58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susceptibility</a:t>
            </a:r>
            <a:r>
              <a:rPr sz="5800" kern="0" spc="1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flow</a:t>
            </a:r>
            <a:r>
              <a:rPr sz="58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motion       </a:t>
            </a:r>
            <a:r>
              <a:rPr sz="5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artifact</a:t>
            </a:r>
            <a:endParaRPr sz="5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73"/>
              </a:lnSpc>
              <a:spcBef>
                <a:spcPts val="244"/>
              </a:spcBef>
              <a:tabLst/>
            </a:pP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●Lower  energy  deposition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on  tissues  (SAR)</a:t>
            </a:r>
            <a:endParaRPr sz="5800" dirty="0">
              <a:latin typeface="Arial"/>
              <a:ea typeface="Arial"/>
              <a:cs typeface="Arial"/>
            </a:endParaRPr>
          </a:p>
          <a:p>
            <a:pPr marL="970914" algn="l" rtl="0" eaLnBrk="0">
              <a:lnSpc>
                <a:spcPts val="7973"/>
              </a:lnSpc>
              <a:spcBef>
                <a:spcPts val="577"/>
              </a:spcBef>
              <a:tabLst/>
            </a:pPr>
            <a:r>
              <a:rPr sz="58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-SAR is prop</a:t>
            </a:r>
            <a:r>
              <a:rPr sz="58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ortional to</a:t>
            </a:r>
            <a:r>
              <a:rPr sz="5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square</a:t>
            </a:r>
            <a:r>
              <a:rPr sz="58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8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 field</a:t>
            </a:r>
            <a:endParaRPr sz="5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73"/>
              </a:lnSpc>
              <a:spcBef>
                <a:spcPts val="2241"/>
              </a:spcBef>
              <a:tabLst/>
            </a:pPr>
            <a:r>
              <a:rPr sz="5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·Lower   init</a:t>
            </a:r>
            <a:r>
              <a:rPr sz="5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ial</a:t>
            </a:r>
            <a:r>
              <a:rPr sz="5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purchase</a:t>
            </a:r>
            <a:r>
              <a:rPr sz="5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price</a:t>
            </a:r>
            <a:endParaRPr sz="5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73"/>
              </a:lnSpc>
              <a:spcBef>
                <a:spcPts val="1226"/>
              </a:spcBef>
              <a:tabLst/>
            </a:pPr>
            <a:r>
              <a:rPr sz="5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●Lower   o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perational</a:t>
            </a:r>
            <a:r>
              <a:rPr sz="5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cost</a:t>
            </a:r>
            <a:endParaRPr sz="5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8"/>
          <p:cNvSpPr/>
          <p:nvPr/>
        </p:nvSpPr>
        <p:spPr>
          <a:xfrm>
            <a:off x="4356132" y="1189333"/>
            <a:ext cx="17097375" cy="127514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69950" algn="l" rtl="0" eaLnBrk="0">
              <a:lnSpc>
                <a:spcPts val="9813"/>
              </a:lnSpc>
              <a:tabLst/>
            </a:pPr>
            <a:r>
              <a:rPr sz="7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Disadvantages</a:t>
            </a:r>
            <a:r>
              <a:rPr sz="7200" kern="0" spc="1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200" kern="0" spc="1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7200" kern="0" spc="1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7200" kern="0" spc="1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scanners</a:t>
            </a:r>
            <a:endParaRPr sz="7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623"/>
              </a:spcBef>
              <a:tabLst/>
            </a:pP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4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Lower</a:t>
            </a:r>
            <a:r>
              <a:rPr sz="54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54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4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noise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612264" indent="-653415" algn="l" rtl="0" eaLnBrk="0">
              <a:lnSpc>
                <a:spcPct val="113000"/>
              </a:lnSpc>
              <a:spcBef>
                <a:spcPts val="1526"/>
              </a:spcBef>
              <a:tabLst/>
            </a:pP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-Signal  to  noise  is  approx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imately</a:t>
            </a:r>
            <a:r>
              <a:rPr sz="4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proportional  to  field</a:t>
            </a:r>
            <a:r>
              <a:rPr sz="4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endParaRPr sz="4500" dirty="0">
              <a:latin typeface="Arial"/>
              <a:ea typeface="Arial"/>
              <a:cs typeface="Arial"/>
            </a:endParaRPr>
          </a:p>
          <a:p>
            <a:pPr marL="767715" algn="l" rtl="0" eaLnBrk="0">
              <a:lnSpc>
                <a:spcPts val="7360"/>
              </a:lnSpc>
              <a:spcBef>
                <a:spcPts val="1161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Lower  homogeneity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612264" indent="-653415" algn="l" rtl="0" eaLnBrk="0">
              <a:lnSpc>
                <a:spcPct val="116000"/>
              </a:lnSpc>
              <a:spcBef>
                <a:spcPts val="839"/>
              </a:spcBef>
              <a:tabLst/>
            </a:pP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-limits  the  ability</a:t>
            </a:r>
            <a:r>
              <a:rPr sz="4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5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perform</a:t>
            </a:r>
            <a:r>
              <a:rPr sz="45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certain</a:t>
            </a:r>
            <a:r>
              <a:rPr sz="45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lse</a:t>
            </a:r>
            <a:r>
              <a:rPr sz="4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sequences(such</a:t>
            </a:r>
            <a:r>
              <a:rPr sz="4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as  chemical  shift  fat  supp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ression,echo-planar  imaging,and </a:t>
            </a:r>
            <a:r>
              <a:rPr sz="4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45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spectros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copy)</a:t>
            </a:r>
            <a:endParaRPr sz="4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161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4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Impaired</a:t>
            </a:r>
            <a:r>
              <a:rPr sz="54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detection</a:t>
            </a:r>
            <a:r>
              <a:rPr sz="54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calcificatio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5400" kern="0" spc="8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hemorrhage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612264" indent="-653415" algn="l" rtl="0" eaLnBrk="0">
              <a:lnSpc>
                <a:spcPct val="112000"/>
              </a:lnSpc>
              <a:spcBef>
                <a:spcPts val="1435"/>
              </a:spcBef>
              <a:tabLst/>
            </a:pP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-Poor   in   detection   of  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calcification,iron   accumulation,or</a:t>
            </a:r>
            <a:r>
              <a:rPr sz="4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4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hemorrhag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sz="4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610"/>
              </a:spcBef>
              <a:tabLst/>
            </a:pPr>
            <a:r>
              <a:rPr sz="5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·Reduced  detection  of  gadoli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nium  enhancement</a:t>
            </a:r>
            <a:endParaRPr sz="5400" dirty="0">
              <a:latin typeface="Arial"/>
              <a:ea typeface="Arial"/>
              <a:cs typeface="Arial"/>
            </a:endParaRPr>
          </a:p>
          <a:p>
            <a:pPr marL="958850" algn="l" rtl="0" eaLnBrk="0">
              <a:lnSpc>
                <a:spcPts val="6133"/>
              </a:lnSpc>
              <a:spcBef>
                <a:spcPts val="1113"/>
              </a:spcBef>
              <a:tabLst/>
            </a:pP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-Enhancement</a:t>
            </a:r>
            <a:r>
              <a:rPr sz="4500" kern="0" spc="1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less</a:t>
            </a:r>
            <a:r>
              <a:rPr sz="4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apparent</a:t>
            </a:r>
            <a:r>
              <a:rPr sz="4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45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45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scanners</a:t>
            </a:r>
            <a:endParaRPr sz="4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l="14715" t="2315" r="20719" b="3695"/>
          <a:stretch/>
        </p:blipFill>
        <p:spPr>
          <a:xfrm rot="21600000">
            <a:off x="4237893" y="545123"/>
            <a:ext cx="16793308" cy="1375117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5651410" y="12370126"/>
            <a:ext cx="12788265" cy="1688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89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7550" algn="l" rtl="0" eaLnBrk="0">
              <a:lnSpc>
                <a:spcPct val="82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Operator  Keyboard</a:t>
            </a: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088"/>
              </a:lnSpc>
              <a:spcBef>
                <a:spcPts val="1"/>
              </a:spcBef>
              <a:tabLst/>
            </a:pPr>
            <a:r>
              <a:rPr sz="3000" b="1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Figure 2-1.</a:t>
            </a:r>
            <a:r>
              <a:rPr sz="3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major components of the</a:t>
            </a:r>
            <a:r>
              <a:rPr sz="30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3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30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sonance</a:t>
            </a:r>
            <a:r>
              <a:rPr sz="30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 System.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10490237" y="874664"/>
            <a:ext cx="6074471" cy="168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7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1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100" b="1" i="1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3100" b="1" i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3000"/>
              </a:lnSpc>
              <a:spcBef>
                <a:spcPts val="940"/>
              </a:spcBef>
              <a:tabLst/>
            </a:pPr>
            <a:r>
              <a:rPr sz="3100" kern="0" spc="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  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100" dirty="0">
              <a:latin typeface="Arial"/>
              <a:ea typeface="Arial"/>
              <a:cs typeface="Arial"/>
            </a:endParaRPr>
          </a:p>
          <a:p>
            <a:pPr marL="3574415" algn="l" rtl="0" eaLnBrk="0">
              <a:lnSpc>
                <a:spcPct val="81000"/>
              </a:lnSpc>
              <a:spcBef>
                <a:spcPts val="227"/>
              </a:spcBef>
              <a:tabLst/>
            </a:pPr>
            <a:r>
              <a:rPr sz="3000" kern="0" spc="-4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3000" kern="0" spc="55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11436464" y="9563920"/>
            <a:ext cx="2820670" cy="1884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80415" algn="l" rtl="0" eaLnBrk="0">
              <a:lnSpc>
                <a:spcPts val="4089"/>
              </a:lnSpc>
              <a:tabLst/>
            </a:pPr>
            <a:r>
              <a:rPr sz="30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Image</a:t>
            </a:r>
            <a:endParaRPr sz="3000" dirty="0">
              <a:latin typeface="Arial"/>
              <a:ea typeface="Arial"/>
              <a:cs typeface="Arial"/>
            </a:endParaRPr>
          </a:p>
          <a:p>
            <a:pPr marL="94614" algn="l" rtl="0" eaLnBrk="0">
              <a:lnSpc>
                <a:spcPct val="81000"/>
              </a:lnSpc>
              <a:spcBef>
                <a:spcPts val="373"/>
              </a:spcBef>
              <a:tabLst/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Reconstruction</a:t>
            </a: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539"/>
              </a:spcBef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Viewing</a:t>
            </a:r>
            <a:r>
              <a:rPr sz="30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trol</a:t>
            </a: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494665" algn="l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Processing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6864237" y="9574034"/>
            <a:ext cx="1583689" cy="2435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2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Protocols</a:t>
            </a: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5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9245677" y="7649543"/>
            <a:ext cx="2805429" cy="1275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4100" kern="0" spc="-1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个</a:t>
            </a:r>
            <a:endParaRPr sz="41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Computer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5651410" y="2177104"/>
            <a:ext cx="2848610" cy="852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21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92200" indent="-1079500" algn="l" rtl="0" eaLnBrk="0">
              <a:lnSpc>
                <a:spcPct val="90000"/>
              </a:lnSpc>
              <a:tabLst/>
            </a:pPr>
            <a:r>
              <a:rPr sz="30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</a:t>
            </a:r>
            <a:r>
              <a:rPr sz="30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Freque</a:t>
            </a:r>
            <a:r>
              <a:rPr sz="30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ncy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5493962" y="6044212"/>
            <a:ext cx="2895600" cy="824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72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1200" indent="-698500" algn="l" rtl="0" eaLnBrk="0">
              <a:lnSpc>
                <a:spcPct val="88000"/>
              </a:lnSpc>
              <a:tabLst/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</a:t>
            </a:r>
            <a:r>
              <a:rPr sz="30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Frequency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Receiver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11309278" y="5846807"/>
            <a:ext cx="1537969" cy="1346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7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endParaRPr sz="3100" dirty="0">
              <a:latin typeface="Arial"/>
              <a:ea typeface="Arial"/>
              <a:cs typeface="Arial"/>
            </a:endParaRPr>
          </a:p>
          <a:p>
            <a:pPr marL="222250" algn="l" rtl="0" eaLnBrk="0">
              <a:lnSpc>
                <a:spcPct val="81000"/>
              </a:lnSpc>
              <a:spcBef>
                <a:spcPts val="913"/>
              </a:spcBef>
              <a:tabLst/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endParaRPr sz="3000" dirty="0">
              <a:latin typeface="Arial"/>
              <a:ea typeface="Arial"/>
              <a:cs typeface="Arial"/>
            </a:endParaRPr>
          </a:p>
          <a:p>
            <a:pPr marL="165100" algn="l" rtl="0" eaLnBrk="0">
              <a:lnSpc>
                <a:spcPct val="81000"/>
              </a:lnSpc>
              <a:spcBef>
                <a:spcPts val="588"/>
              </a:spcBef>
              <a:tabLst/>
            </a:pP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Supply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6026208" y="6039640"/>
            <a:ext cx="2663189" cy="842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8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2265" indent="-329565" algn="l" rtl="0" eaLnBrk="0">
              <a:lnSpc>
                <a:spcPct val="90000"/>
              </a:lnSpc>
              <a:tabLst/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Radiofrequency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Transmitter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5651410" y="11003119"/>
            <a:ext cx="199389" cy="273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1950"/>
              </a:lnSpc>
              <a:tabLst/>
            </a:pP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日</a:t>
            </a:r>
            <a:endParaRPr sz="15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2"/>
          <p:cNvSpPr/>
          <p:nvPr/>
        </p:nvSpPr>
        <p:spPr>
          <a:xfrm>
            <a:off x="4368876" y="1521192"/>
            <a:ext cx="16383635" cy="122466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7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889115" algn="l" rtl="0" eaLnBrk="0">
              <a:lnSpc>
                <a:spcPct val="81000"/>
              </a:lnSpc>
              <a:tabLst/>
            </a:pPr>
            <a:r>
              <a:rPr sz="7500" b="1" kern="0" spc="-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7500" b="1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500" b="1" kern="0" spc="-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7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450"/>
              </a:lnSpc>
              <a:spcBef>
                <a:spcPts val="1860"/>
              </a:spcBef>
              <a:tabLst/>
            </a:pP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●RF</a:t>
            </a:r>
            <a:r>
              <a:rPr sz="62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62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62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one</a:t>
            </a:r>
            <a:r>
              <a:rPr sz="62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the</a:t>
            </a:r>
            <a:r>
              <a:rPr sz="62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most</a:t>
            </a:r>
            <a:r>
              <a:rPr sz="62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important</a:t>
            </a:r>
            <a:endParaRPr sz="62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8450"/>
              </a:lnSpc>
              <a:spcBef>
                <a:spcPts val="280"/>
              </a:spcBef>
              <a:tabLst/>
            </a:pP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components</a:t>
            </a:r>
            <a:r>
              <a:rPr sz="62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62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affect</a:t>
            </a:r>
            <a:r>
              <a:rPr sz="62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image</a:t>
            </a:r>
            <a:r>
              <a:rPr sz="62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quality</a:t>
            </a:r>
            <a:r>
              <a:rPr sz="6200" kern="0" spc="9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62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endParaRPr sz="62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3000"/>
              </a:lnSpc>
              <a:spcBef>
                <a:spcPts val="1120"/>
              </a:spcBef>
              <a:tabLst/>
            </a:pPr>
            <a:r>
              <a:rPr sz="6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These are the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 to</a:t>
            </a:r>
            <a:r>
              <a:rPr sz="62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transmit</a:t>
            </a:r>
            <a:r>
              <a:rPr sz="62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62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62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</a:t>
            </a:r>
            <a:r>
              <a:rPr sz="6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62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receive the</a:t>
            </a:r>
            <a:r>
              <a:rPr sz="62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62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62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ignal</a:t>
            </a:r>
            <a:endParaRPr sz="6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450"/>
              </a:lnSpc>
              <a:spcBef>
                <a:spcPts val="817"/>
              </a:spcBef>
              <a:tabLst/>
            </a:pP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There may</a:t>
            </a:r>
            <a:r>
              <a:rPr sz="62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 s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eparate Transmitter</a:t>
            </a:r>
            <a:r>
              <a:rPr sz="62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endParaRPr sz="6200" dirty="0">
              <a:latin typeface="Arial"/>
              <a:ea typeface="Arial"/>
              <a:cs typeface="Arial"/>
            </a:endParaRPr>
          </a:p>
          <a:p>
            <a:pPr marL="697865" indent="57150" algn="l" rtl="0" eaLnBrk="0">
              <a:lnSpc>
                <a:spcPct val="119000"/>
              </a:lnSpc>
              <a:spcBef>
                <a:spcPts val="544"/>
              </a:spcBef>
              <a:tabLst/>
            </a:pPr>
            <a:r>
              <a:rPr sz="62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receiver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 coils or a</a:t>
            </a:r>
            <a:r>
              <a:rPr sz="62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transreceiver</a:t>
            </a:r>
            <a:r>
              <a:rPr sz="62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 which</a:t>
            </a:r>
            <a:r>
              <a:rPr sz="6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serves</a:t>
            </a:r>
            <a:r>
              <a:rPr sz="62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62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 transmitter</a:t>
            </a:r>
            <a:r>
              <a:rPr sz="62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and</a:t>
            </a:r>
            <a:r>
              <a:rPr sz="62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receiver</a:t>
            </a:r>
            <a:r>
              <a:rPr sz="62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62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23000"/>
              </a:lnSpc>
              <a:spcBef>
                <a:spcPts val="92"/>
              </a:spcBef>
              <a:tabLst/>
            </a:pPr>
            <a:r>
              <a:rPr sz="62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There are</a:t>
            </a:r>
            <a:r>
              <a:rPr sz="62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two types of</a:t>
            </a:r>
            <a:r>
              <a:rPr sz="62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62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coils: </a:t>
            </a:r>
            <a:r>
              <a:rPr sz="62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 coils</a:t>
            </a:r>
            <a:r>
              <a:rPr sz="62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6200" kern="0" spc="-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b="1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volume coils</a:t>
            </a:r>
            <a:endParaRPr sz="6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02400" y="3835359"/>
            <a:ext cx="4730625" cy="3295643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614601" y="8928055"/>
            <a:ext cx="3067051" cy="2870191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4827336" y="6652714"/>
            <a:ext cx="4086225" cy="1931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00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11580" indent="-1199514" algn="l" rtl="0" eaLnBrk="0">
              <a:lnSpc>
                <a:spcPct val="74000"/>
              </a:lnSpc>
              <a:tabLst/>
            </a:pPr>
            <a:r>
              <a:rPr sz="5500" b="1" kern="0" spc="-1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Paired</a:t>
            </a:r>
            <a:r>
              <a:rPr sz="5500" b="1" kern="0" spc="2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500" b="1" kern="0" spc="-1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Saddle</a:t>
            </a:r>
            <a:r>
              <a:rPr sz="55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500" b="1" kern="0" spc="-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sz="5500" dirty="0">
              <a:latin typeface="Times New Roman"/>
              <a:ea typeface="Times New Roman"/>
              <a:cs typeface="Times New Roman"/>
            </a:endParaRPr>
          </a:p>
          <a:p>
            <a:pPr marL="457200" algn="l" rtl="0" eaLnBrk="0">
              <a:lnSpc>
                <a:spcPts val="5179"/>
              </a:lnSpc>
              <a:spcBef>
                <a:spcPts val="121"/>
              </a:spcBef>
              <a:tabLst/>
            </a:pP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(Volume</a:t>
            </a:r>
            <a:r>
              <a:rPr sz="38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coil)</a:t>
            </a:r>
            <a:endParaRPr sz="3800" dirty="0">
              <a:latin typeface="Arial"/>
              <a:ea typeface="Arial"/>
              <a:cs typeface="Arial"/>
            </a:endParaRPr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055916" y="4483046"/>
            <a:ext cx="3416362" cy="1835237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7073875" y="11556647"/>
            <a:ext cx="3072129" cy="1897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4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  <a:tabLst/>
            </a:pPr>
            <a:r>
              <a:rPr sz="38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Helmholtz</a:t>
            </a:r>
            <a:endParaRPr sz="3800" dirty="0">
              <a:latin typeface="Times New Roman"/>
              <a:ea typeface="Times New Roman"/>
              <a:cs typeface="Times New Roman"/>
            </a:endParaRPr>
          </a:p>
          <a:p>
            <a:pPr marL="183514" algn="l" rtl="0" eaLnBrk="0">
              <a:lnSpc>
                <a:spcPct val="77000"/>
              </a:lnSpc>
              <a:spcBef>
                <a:spcPts val="2233"/>
              </a:spcBef>
              <a:tabLst/>
            </a:pPr>
            <a:r>
              <a:rPr sz="38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Pair</a:t>
            </a:r>
            <a:r>
              <a:rPr sz="3800" b="1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   </a:t>
            </a:r>
            <a:r>
              <a:rPr sz="38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sz="3800" dirty="0">
              <a:latin typeface="Times New Roman"/>
              <a:ea typeface="Times New Roman"/>
              <a:cs typeface="Times New Roman"/>
            </a:endParaRPr>
          </a:p>
          <a:p>
            <a:pPr algn="r" rtl="0" eaLnBrk="0">
              <a:lnSpc>
                <a:spcPts val="5179"/>
              </a:lnSpc>
              <a:spcBef>
                <a:spcPts val="353"/>
              </a:spcBef>
              <a:tabLst/>
            </a:pP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(Volume</a:t>
            </a:r>
            <a:r>
              <a:rPr sz="38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coil)</a:t>
            </a:r>
            <a:endParaRPr sz="3800" dirty="0">
              <a:latin typeface="Arial"/>
              <a:ea typeface="Arial"/>
              <a:cs typeface="Arial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15570173" y="11815218"/>
            <a:ext cx="3089910" cy="1823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48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5500" b="1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Bird</a:t>
            </a:r>
            <a:r>
              <a:rPr sz="5500" b="1" kern="0" spc="5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500" b="1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Cage</a:t>
            </a:r>
            <a:endParaRPr sz="5500" dirty="0">
              <a:latin typeface="Times New Roman"/>
              <a:ea typeface="Times New Roman"/>
              <a:cs typeface="Times New Roman"/>
            </a:endParaRPr>
          </a:p>
          <a:p>
            <a:pPr marL="812165" algn="l" rtl="0" eaLnBrk="0">
              <a:lnSpc>
                <a:spcPts val="3847"/>
              </a:lnSpc>
              <a:tabLst/>
            </a:pPr>
            <a:r>
              <a:rPr sz="31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sz="3100" dirty="0">
              <a:latin typeface="Times New Roman"/>
              <a:ea typeface="Times New Roman"/>
              <a:cs typeface="Times New Roman"/>
            </a:endParaRPr>
          </a:p>
          <a:p>
            <a:pPr marL="203200" algn="l" rtl="0" eaLnBrk="0">
              <a:lnSpc>
                <a:spcPts val="5179"/>
              </a:lnSpc>
              <a:spcBef>
                <a:spcPts val="160"/>
              </a:spcBef>
              <a:tabLst/>
            </a:pP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(volume</a:t>
            </a:r>
            <a:r>
              <a:rPr sz="38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il)</a:t>
            </a:r>
            <a:endParaRPr sz="3800" dirty="0">
              <a:latin typeface="Arial"/>
              <a:ea typeface="Arial"/>
              <a:cs typeface="Arial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01017" y="9436168"/>
            <a:ext cx="3098783" cy="1606418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11156862" y="1523973"/>
            <a:ext cx="3670300" cy="944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7400" b="1" kern="0" spc="-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7400" b="1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400" b="1" kern="0" spc="-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7400" dirty="0">
              <a:latin typeface="Arial"/>
              <a:ea typeface="Arial"/>
              <a:cs typeface="Arial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7372465" y="7502947"/>
            <a:ext cx="2925445" cy="473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8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Surface</a:t>
            </a:r>
            <a:r>
              <a:rPr sz="3800" b="1" kern="0" spc="3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8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r>
              <a:rPr sz="38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</a:t>
            </a:r>
            <a:endParaRPr sz="38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94553"/>
            <a:ext cx="26003356" cy="14630400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6826263" y="1235935"/>
            <a:ext cx="12138659" cy="12635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9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714115" algn="l" rtl="0" eaLnBrk="0">
              <a:lnSpc>
                <a:spcPct val="82000"/>
              </a:lnSpc>
              <a:tabLst/>
            </a:pPr>
            <a:r>
              <a:rPr sz="5700" b="1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700" b="1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b="1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5700" b="1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b="1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5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486400" algn="l" rtl="0" eaLnBrk="0">
              <a:lnSpc>
                <a:spcPct val="81000"/>
              </a:lnSpc>
              <a:spcBef>
                <a:spcPts val="1721"/>
              </a:spcBef>
              <a:tabLst/>
            </a:pPr>
            <a:r>
              <a:rPr sz="57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endParaRPr sz="5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69900" lvl="1" eaLnBrk="0">
              <a:lnSpc>
                <a:spcPts val="10193"/>
              </a:lnSpc>
              <a:spcBef>
                <a:spcPts val="2499"/>
              </a:spcBef>
            </a:pPr>
            <a:r>
              <a:rPr sz="7300" kern="0" spc="500" baseline="6436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4700" b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lang="en-US" sz="7200" kern="0" spc="-142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7200" kern="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8300" kern="0" spc="22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7300" kern="0" spc="460" baseline="585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endParaRPr sz="7300" baseline="5852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901815" algn="l" rtl="0" eaLnBrk="0">
              <a:lnSpc>
                <a:spcPct val="81000"/>
              </a:lnSpc>
              <a:spcBef>
                <a:spcPts val="1478"/>
              </a:spcBef>
              <a:tabLst/>
            </a:pPr>
            <a:r>
              <a:rPr sz="49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Pulses</a:t>
            </a:r>
            <a:endParaRPr sz="4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27100" algn="l" rtl="0" eaLnBrk="0">
              <a:lnSpc>
                <a:spcPts val="6473"/>
              </a:lnSpc>
              <a:spcBef>
                <a:spcPts val="1481"/>
              </a:spcBef>
              <a:tabLst/>
            </a:pPr>
            <a:r>
              <a:rPr sz="49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Figure</a:t>
            </a:r>
            <a:r>
              <a:rPr sz="4900" b="1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2-6</a:t>
            </a:r>
            <a:r>
              <a:rPr sz="49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900" b="1" kern="0" spc="-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three types of RF</a:t>
            </a:r>
            <a:r>
              <a:rPr sz="49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4900" dirty="0">
              <a:latin typeface="Arial"/>
              <a:ea typeface="Arial"/>
              <a:cs typeface="Arial"/>
            </a:endParaRPr>
          </a:p>
          <a:p>
            <a:pPr marL="927100" algn="l" rtl="0" eaLnBrk="0">
              <a:lnSpc>
                <a:spcPts val="5950"/>
              </a:lnSpc>
              <a:tabLst/>
            </a:pP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(body,head,and</a:t>
            </a:r>
            <a:r>
              <a:rPr sz="49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surface)that</a:t>
            </a:r>
            <a:r>
              <a:rPr sz="49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49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endParaRPr sz="4900" dirty="0">
              <a:latin typeface="Arial"/>
              <a:ea typeface="Arial"/>
              <a:cs typeface="Arial"/>
            </a:endParaRPr>
          </a:p>
          <a:p>
            <a:pPr marL="1059814" algn="l" rtl="0" eaLnBrk="0">
              <a:lnSpc>
                <a:spcPct val="100000"/>
              </a:lnSpc>
              <a:spcBef>
                <a:spcPts val="21"/>
              </a:spcBef>
              <a:tabLst/>
            </a:pP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antennae</a:t>
            </a:r>
            <a:r>
              <a:rPr sz="49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49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transmitting</a:t>
            </a:r>
            <a:r>
              <a:rPr sz="49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49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endParaRPr sz="49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423"/>
              </a:lnSpc>
              <a:tabLst/>
            </a:pP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receiving</a:t>
            </a:r>
            <a:r>
              <a:rPr sz="49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signals</a:t>
            </a:r>
            <a:r>
              <a:rPr sz="49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49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9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patient's</a:t>
            </a:r>
            <a:r>
              <a:rPr sz="4900" kern="0" spc="8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body.</a:t>
            </a:r>
            <a:endParaRPr sz="49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98756" y="3213128"/>
            <a:ext cx="10388494" cy="10413918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15112920" y="3563621"/>
            <a:ext cx="6398895" cy="7482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53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7550" indent="-704850" algn="l" rtl="0" eaLnBrk="0">
              <a:lnSpc>
                <a:spcPct val="110000"/>
              </a:lnSpc>
              <a:tabLst/>
            </a:pP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38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38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simplest</a:t>
            </a:r>
            <a:r>
              <a:rPr sz="38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3800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8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designs</a:t>
            </a:r>
            <a:endParaRPr sz="3800" dirty="0">
              <a:latin typeface="Arial"/>
              <a:ea typeface="Arial"/>
              <a:cs typeface="Arial"/>
            </a:endParaRPr>
          </a:p>
          <a:p>
            <a:pPr marL="717550" indent="-704850" algn="l" rtl="0" eaLnBrk="0">
              <a:lnSpc>
                <a:spcPct val="119000"/>
              </a:lnSpc>
              <a:spcBef>
                <a:spcPts val="773"/>
              </a:spcBef>
              <a:tabLst/>
            </a:pP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38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38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</a:t>
            </a:r>
            <a:r>
              <a:rPr sz="38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38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circular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38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38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rectangu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</a:t>
            </a:r>
            <a:r>
              <a:rPr sz="38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38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3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</a:t>
            </a:r>
            <a:endParaRPr sz="3800" dirty="0">
              <a:latin typeface="Arial"/>
              <a:ea typeface="Arial"/>
              <a:cs typeface="Arial"/>
            </a:endParaRPr>
          </a:p>
          <a:p>
            <a:pPr marL="717550" indent="-704850" algn="l" rtl="0" eaLnBrk="0">
              <a:lnSpc>
                <a:spcPct val="122000"/>
              </a:lnSpc>
              <a:spcBef>
                <a:spcPts val="120"/>
              </a:spcBef>
              <a:tabLst/>
            </a:pP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38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</a:t>
            </a:r>
            <a:r>
              <a:rPr sz="38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ls</a:t>
            </a:r>
            <a:r>
              <a:rPr sz="38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38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placed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very</a:t>
            </a:r>
            <a:r>
              <a:rPr sz="38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close</a:t>
            </a:r>
            <a:r>
              <a:rPr sz="3800" kern="0" spc="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38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area</a:t>
            </a:r>
            <a:r>
              <a:rPr sz="38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nder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examination</a:t>
            </a:r>
            <a:endParaRPr sz="3800" dirty="0">
              <a:latin typeface="Arial"/>
              <a:ea typeface="Arial"/>
              <a:cs typeface="Arial"/>
            </a:endParaRPr>
          </a:p>
          <a:p>
            <a:pPr marL="717550" indent="-704850" algn="l" rtl="0" eaLnBrk="0">
              <a:lnSpc>
                <a:spcPct val="108000"/>
              </a:lnSpc>
              <a:spcBef>
                <a:spcPts val="17"/>
              </a:spcBef>
              <a:tabLst/>
            </a:pP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Generally</a:t>
            </a:r>
            <a:r>
              <a:rPr sz="38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38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3800" kern="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spines,</a:t>
            </a:r>
            <a:r>
              <a:rPr sz="3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shoulders,TMJ</a:t>
            </a:r>
            <a:r>
              <a:rPr sz="38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etc.</a:t>
            </a:r>
            <a:endParaRPr sz="3800" dirty="0">
              <a:latin typeface="Arial"/>
              <a:ea typeface="Arial"/>
              <a:cs typeface="Arial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9474301" y="7739643"/>
            <a:ext cx="2524125" cy="5791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Shoulder</a:t>
            </a:r>
            <a:r>
              <a:rPr sz="31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Spine</a:t>
            </a:r>
            <a:r>
              <a:rPr sz="31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4114763" y="7695313"/>
            <a:ext cx="2409825" cy="5796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31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23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23215" algn="l" rtl="0" eaLnBrk="0">
              <a:lnSpc>
                <a:spcPts val="4293"/>
              </a:lnSpc>
              <a:tabLst/>
            </a:pPr>
            <a:r>
              <a:rPr sz="3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Neck</a:t>
            </a:r>
            <a:r>
              <a:rPr sz="31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9258420" y="1524590"/>
            <a:ext cx="7353934" cy="9994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tabLst/>
            </a:pPr>
            <a:r>
              <a:rPr sz="7800" b="1" kern="0" spc="-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7800" b="1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800" b="1" kern="0" spc="-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 coils</a:t>
            </a:r>
            <a:endParaRPr sz="7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2"/>
          <p:cNvSpPr/>
          <p:nvPr/>
        </p:nvSpPr>
        <p:spPr>
          <a:xfrm>
            <a:off x="13341408" y="3486413"/>
            <a:ext cx="7987665" cy="8263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300"/>
              </a:lnSpc>
              <a:tabLst/>
            </a:pPr>
            <a:r>
              <a:rPr sz="3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    Volume</a:t>
            </a:r>
            <a:r>
              <a:rPr sz="39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39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39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39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of:</a:t>
            </a:r>
            <a:endParaRPr sz="3900" dirty="0">
              <a:latin typeface="Arial"/>
              <a:ea typeface="Arial"/>
              <a:cs typeface="Arial"/>
            </a:endParaRPr>
          </a:p>
          <a:p>
            <a:pPr marL="914400" algn="l" rtl="0" eaLnBrk="0">
              <a:lnSpc>
                <a:spcPts val="4683"/>
              </a:lnSpc>
              <a:tabLst/>
            </a:pP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-Paired</a:t>
            </a:r>
            <a:r>
              <a:rPr sz="36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saddle</a:t>
            </a:r>
            <a:r>
              <a:rPr sz="36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3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il</a:t>
            </a:r>
            <a:endParaRPr sz="3600" dirty="0">
              <a:latin typeface="Arial"/>
              <a:ea typeface="Arial"/>
              <a:cs typeface="Arial"/>
            </a:endParaRPr>
          </a:p>
          <a:p>
            <a:pPr marL="914400" algn="l" rtl="0" eaLnBrk="0">
              <a:lnSpc>
                <a:spcPts val="4766"/>
              </a:lnSpc>
              <a:tabLst/>
            </a:pP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-Helmholtz</a:t>
            </a:r>
            <a:r>
              <a:rPr sz="36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pair   c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oil</a:t>
            </a:r>
            <a:endParaRPr sz="3600" dirty="0">
              <a:latin typeface="Arial"/>
              <a:ea typeface="Arial"/>
              <a:cs typeface="Arial"/>
            </a:endParaRPr>
          </a:p>
          <a:p>
            <a:pPr marL="914400" algn="l" rtl="0" eaLnBrk="0">
              <a:lnSpc>
                <a:spcPts val="4906"/>
              </a:lnSpc>
              <a:spcBef>
                <a:spcPts val="4"/>
              </a:spcBef>
              <a:tabLst/>
            </a:pP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-Birdcage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coil</a:t>
            </a:r>
            <a:endParaRPr sz="3600" dirty="0">
              <a:latin typeface="Arial"/>
              <a:ea typeface="Arial"/>
              <a:cs typeface="Arial"/>
            </a:endParaRPr>
          </a:p>
          <a:p>
            <a:pPr marL="697865" indent="-685165" algn="l" rtl="0" eaLnBrk="0">
              <a:lnSpc>
                <a:spcPct val="104000"/>
              </a:lnSpc>
              <a:spcBef>
                <a:spcPts val="1057"/>
              </a:spcBef>
              <a:tabLst/>
            </a:pPr>
            <a:r>
              <a:rPr sz="3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    Volume</a:t>
            </a:r>
            <a:r>
              <a:rPr sz="39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3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39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need to</a:t>
            </a:r>
            <a:r>
              <a:rPr sz="39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39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area</a:t>
            </a:r>
            <a:r>
              <a:rPr sz="3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3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examination</a:t>
            </a:r>
            <a:r>
              <a:rPr sz="39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inside</a:t>
            </a:r>
            <a:r>
              <a:rPr sz="3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    </a:t>
            </a:r>
            <a:r>
              <a:rPr sz="3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714"/>
              </a:lnSpc>
              <a:tabLst/>
            </a:pPr>
            <a:r>
              <a:rPr sz="3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6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36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  be  used</a:t>
            </a:r>
            <a:r>
              <a:rPr sz="36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36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nsmit</a:t>
            </a:r>
            <a:endParaRPr sz="3600" dirty="0">
              <a:latin typeface="Arial"/>
              <a:ea typeface="Arial"/>
              <a:cs typeface="Arial"/>
            </a:endParaRPr>
          </a:p>
          <a:p>
            <a:pPr marL="697865" algn="l" rtl="0" eaLnBrk="0">
              <a:lnSpc>
                <a:spcPct val="112000"/>
              </a:lnSpc>
              <a:spcBef>
                <a:spcPts val="59"/>
              </a:spcBef>
              <a:tabLst/>
            </a:pP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   receive,altho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ugh    sometimes</a:t>
            </a: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3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 used</a:t>
            </a:r>
            <a:r>
              <a:rPr sz="3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 </a:t>
            </a:r>
            <a:r>
              <a:rPr sz="3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  only</a:t>
            </a: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906"/>
              </a:lnSpc>
              <a:spcBef>
                <a:spcPts val="1099"/>
              </a:spcBef>
              <a:tabLst/>
            </a:pP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36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r>
              <a:rPr sz="36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36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36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endParaRPr sz="3600" dirty="0">
              <a:latin typeface="Arial"/>
              <a:ea typeface="Arial"/>
              <a:cs typeface="Arial"/>
            </a:endParaRPr>
          </a:p>
          <a:p>
            <a:pPr marL="697865" algn="l" rtl="0" eaLnBrk="0">
              <a:lnSpc>
                <a:spcPct val="105000"/>
              </a:lnSpc>
              <a:spcBef>
                <a:spcPts val="22"/>
              </a:spcBef>
              <a:tabLst/>
            </a:pPr>
            <a:r>
              <a:rPr sz="3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transmit/r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eceive</a:t>
            </a:r>
            <a:r>
              <a:rPr sz="36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36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36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knee</a:t>
            </a:r>
            <a:r>
              <a:rPr sz="36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36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36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36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</a:t>
            </a:r>
            <a:r>
              <a:rPr sz="36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</a:t>
            </a:r>
            <a:r>
              <a:rPr sz="36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3600" dirty="0">
              <a:latin typeface="Arial"/>
              <a:ea typeface="Arial"/>
              <a:cs typeface="Arial"/>
            </a:endParaRPr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00647" y="3213128"/>
            <a:ext cx="5842017" cy="10388607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9201201" y="1466287"/>
            <a:ext cx="7411719" cy="10077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6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80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Volume</a:t>
            </a:r>
            <a:r>
              <a:rPr sz="8000" b="1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 coi</a:t>
            </a:r>
            <a:r>
              <a:rPr sz="8000" b="1" kern="0" spc="-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ls</a:t>
            </a:r>
            <a:endParaRPr sz="8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74991" y="4584727"/>
            <a:ext cx="9423537" cy="7727924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858625" y="5340388"/>
            <a:ext cx="8947301" cy="6121359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9956779" y="1436588"/>
            <a:ext cx="5932804" cy="1006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0000"/>
              </a:lnSpc>
              <a:spcBef>
                <a:spcPts val="1"/>
              </a:spcBef>
              <a:tabLst/>
            </a:pPr>
            <a:r>
              <a:rPr sz="8000" b="1" kern="0" spc="-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Birdcage coil</a:t>
            </a:r>
            <a:endParaRPr sz="8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8"/>
          <p:cNvSpPr/>
          <p:nvPr/>
        </p:nvSpPr>
        <p:spPr>
          <a:xfrm>
            <a:off x="4368877" y="1424395"/>
            <a:ext cx="16718914" cy="10904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057265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8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Array</a:t>
            </a:r>
            <a:r>
              <a:rPr sz="80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8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42315" indent="-729615" algn="l" rtl="0" eaLnBrk="0">
              <a:lnSpc>
                <a:spcPct val="112000"/>
              </a:lnSpc>
              <a:spcBef>
                <a:spcPts val="1861"/>
              </a:spcBef>
              <a:tabLst/>
            </a:pP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·Array</a:t>
            </a:r>
            <a:r>
              <a:rPr sz="62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62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62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collections</a:t>
            </a:r>
            <a:r>
              <a:rPr sz="62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62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small</a:t>
            </a:r>
            <a:r>
              <a:rPr sz="62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62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6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whose signals are combined and</a:t>
            </a:r>
            <a:r>
              <a:rPr sz="62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fed</a:t>
            </a:r>
            <a:r>
              <a:rPr sz="62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62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6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independent</a:t>
            </a:r>
            <a:r>
              <a:rPr sz="62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receiver</a:t>
            </a:r>
            <a:r>
              <a:rPr sz="62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circuitry.</a:t>
            </a:r>
            <a:endParaRPr sz="6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46150" algn="l" rtl="0" eaLnBrk="0">
              <a:lnSpc>
                <a:spcPct val="80000"/>
              </a:lnSpc>
              <a:spcBef>
                <a:spcPts val="1417"/>
              </a:spcBef>
              <a:tabLst/>
            </a:pP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-Phased</a:t>
            </a:r>
            <a:r>
              <a:rPr sz="47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array</a:t>
            </a:r>
            <a:endParaRPr sz="4700" dirty="0">
              <a:latin typeface="Arial"/>
              <a:ea typeface="Arial"/>
              <a:cs typeface="Arial"/>
            </a:endParaRPr>
          </a:p>
          <a:p>
            <a:pPr marL="2469514" indent="-457200" algn="l" rtl="0" eaLnBrk="0">
              <a:lnSpc>
                <a:spcPct val="109000"/>
              </a:lnSpc>
              <a:spcBef>
                <a:spcPts val="1511"/>
              </a:spcBef>
              <a:tabLst/>
            </a:pP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·Groups of overlapping surface</a:t>
            </a:r>
            <a:r>
              <a:rPr sz="47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47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linked</a:t>
            </a:r>
            <a:r>
              <a:rPr sz="47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47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common</a:t>
            </a:r>
            <a:r>
              <a:rPr sz="47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output</a:t>
            </a:r>
            <a:endParaRPr sz="4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58214" algn="l" rtl="0" eaLnBrk="0">
              <a:lnSpc>
                <a:spcPct val="80000"/>
              </a:lnSpc>
              <a:spcBef>
                <a:spcPts val="1421"/>
              </a:spcBef>
              <a:tabLst/>
            </a:pP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-Parallel</a:t>
            </a:r>
            <a:r>
              <a:rPr sz="47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array</a:t>
            </a:r>
            <a:endParaRPr sz="4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marL="2469514" indent="-469900" algn="l" rtl="0" eaLnBrk="0">
              <a:lnSpc>
                <a:spcPct val="117000"/>
              </a:lnSpc>
              <a:spcBef>
                <a:spcPts val="5"/>
              </a:spcBef>
              <a:tabLst/>
            </a:pP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·Groups</a:t>
            </a:r>
            <a:r>
              <a:rPr sz="47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7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non-overlapping</a:t>
            </a:r>
            <a:r>
              <a:rPr sz="47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47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ls</a:t>
            </a:r>
            <a:r>
              <a:rPr sz="47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optimized for</a:t>
            </a:r>
            <a:r>
              <a:rPr sz="4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parallel</a:t>
            </a:r>
            <a:r>
              <a:rPr sz="47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</a:t>
            </a:r>
            <a:r>
              <a:rPr sz="4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ing</a:t>
            </a:r>
            <a:endParaRPr sz="47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46848" y="3067116"/>
            <a:ext cx="13754135" cy="10559930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7397694" y="1493792"/>
            <a:ext cx="10956925" cy="1006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0000"/>
              </a:lnSpc>
              <a:spcBef>
                <a:spcPts val="1"/>
              </a:spcBef>
              <a:tabLst/>
            </a:pPr>
            <a:r>
              <a:rPr sz="8000" b="1" kern="0" spc="-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Four coil</a:t>
            </a:r>
            <a:r>
              <a:rPr sz="8000" b="1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8000" b="1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b="1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phased ar</a:t>
            </a:r>
            <a:r>
              <a:rPr sz="8000" b="1" kern="0" spc="-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</a:t>
            </a:r>
            <a:r>
              <a:rPr sz="8000" b="1" kern="0" spc="-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sz="8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1953" r="1170" b="1047"/>
          <a:stretch/>
        </p:blipFill>
        <p:spPr>
          <a:xfrm rot="21600000">
            <a:off x="6275165" y="2801566"/>
            <a:ext cx="13930008" cy="11110840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5486509" y="1403301"/>
            <a:ext cx="14718664" cy="1038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973"/>
              </a:lnSpc>
              <a:tabLst/>
            </a:pP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Whole</a:t>
            </a:r>
            <a:r>
              <a:rPr sz="5800" kern="0" spc="1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r>
              <a:rPr sz="5800" kern="0" spc="1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array</a:t>
            </a:r>
            <a:r>
              <a:rPr sz="58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58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8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vascular</a:t>
            </a:r>
            <a:r>
              <a:rPr sz="5800" kern="0" spc="1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5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maging</a:t>
            </a:r>
            <a:endParaRPr sz="5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194"/>
          <p:cNvSpPr/>
          <p:nvPr/>
        </p:nvSpPr>
        <p:spPr>
          <a:xfrm>
            <a:off x="1968451" y="1787725"/>
            <a:ext cx="19688175" cy="7236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38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8300" b="1" kern="0" spc="-230" dirty="0">
                <a:solidFill>
                  <a:srgbClr val="EDB5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Quadrature Coils</a:t>
            </a:r>
            <a:endParaRPr sz="8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79"/>
              </a:lnSpc>
              <a:spcBef>
                <a:spcPts val="1622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·Quadrature</a:t>
            </a:r>
            <a:r>
              <a:rPr sz="54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4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circularly</a:t>
            </a:r>
            <a:r>
              <a:rPr sz="54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olarized</a:t>
            </a:r>
            <a:r>
              <a:rPr sz="54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4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4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54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either</a:t>
            </a:r>
            <a:r>
              <a:rPr sz="54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endParaRPr sz="5400" dirty="0">
              <a:latin typeface="Arial"/>
              <a:ea typeface="Arial"/>
              <a:cs typeface="Arial"/>
            </a:endParaRPr>
          </a:p>
          <a:p>
            <a:pPr marL="488315" algn="l" rtl="0" eaLnBrk="0">
              <a:lnSpc>
                <a:spcPct val="102000"/>
              </a:lnSpc>
              <a:spcBef>
                <a:spcPts val="7"/>
              </a:spcBef>
              <a:tabLst/>
            </a:pP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saddle shape or as</a:t>
            </a:r>
            <a:r>
              <a:rPr sz="54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4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surface</a:t>
            </a:r>
            <a:r>
              <a:rPr sz="54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coil.Common</a:t>
            </a:r>
            <a:r>
              <a:rPr sz="54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54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54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contai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54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least</a:t>
            </a:r>
            <a:r>
              <a:rPr sz="54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two</a:t>
            </a:r>
            <a:r>
              <a:rPr sz="54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loops</a:t>
            </a:r>
            <a:r>
              <a:rPr sz="54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wire,which</a:t>
            </a:r>
            <a:r>
              <a:rPr sz="54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placed</a:t>
            </a:r>
            <a:r>
              <a:rPr sz="54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ght</a:t>
            </a:r>
            <a:r>
              <a:rPr sz="54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angles</a:t>
            </a:r>
            <a:r>
              <a:rPr sz="5400" kern="0" spc="5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endParaRPr sz="5400" dirty="0">
              <a:latin typeface="Arial"/>
              <a:ea typeface="Arial"/>
              <a:cs typeface="Arial"/>
            </a:endParaRPr>
          </a:p>
          <a:p>
            <a:pPr marL="488315" indent="-44450" algn="l" rtl="0" eaLnBrk="0">
              <a:lnSpc>
                <a:spcPct val="102000"/>
              </a:lnSpc>
              <a:spcBef>
                <a:spcPts val="73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one</a:t>
            </a:r>
            <a:r>
              <a:rPr sz="54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another.The</a:t>
            </a:r>
            <a:r>
              <a:rPr sz="54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advantage</a:t>
            </a:r>
            <a:r>
              <a:rPr sz="54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this</a:t>
            </a:r>
            <a:r>
              <a:rPr sz="54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r>
              <a:rPr sz="54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54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54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</a:t>
            </a:r>
            <a:r>
              <a:rPr sz="5400" kern="0" spc="9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54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than</a:t>
            </a:r>
            <a:r>
              <a:rPr sz="54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single</a:t>
            </a:r>
            <a:r>
              <a:rPr sz="54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4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coils.Nowadays,most</a:t>
            </a:r>
            <a:r>
              <a:rPr sz="54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lume</a:t>
            </a:r>
            <a:endParaRPr sz="5400" dirty="0">
              <a:latin typeface="Arial"/>
              <a:ea typeface="Arial"/>
              <a:cs typeface="Arial"/>
            </a:endParaRPr>
          </a:p>
          <a:p>
            <a:pPr marL="488315" algn="l" rtl="0" eaLnBrk="0">
              <a:lnSpc>
                <a:spcPts val="7195"/>
              </a:lnSpc>
              <a:tabLst/>
            </a:pP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 are Quadrature</a:t>
            </a:r>
            <a:r>
              <a:rPr sz="54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coils.</a:t>
            </a:r>
            <a:endParaRPr sz="5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57243" y="8343863"/>
            <a:ext cx="7969341" cy="5181648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4356132" y="3775786"/>
            <a:ext cx="9251950" cy="7050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59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 MRI  ma</a:t>
            </a:r>
            <a:r>
              <a:rPr sz="59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gnets</a:t>
            </a:r>
            <a:endParaRPr sz="5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9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1773"/>
              </a:spcBef>
              <a:tabLst/>
            </a:pPr>
            <a:r>
              <a:rPr sz="59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9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9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59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9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5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1776"/>
              </a:spcBef>
              <a:tabLst/>
            </a:pPr>
            <a:r>
              <a:rPr sz="59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·Shim    Coils</a:t>
            </a:r>
            <a:endParaRPr sz="5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109"/>
              </a:lnSpc>
              <a:spcBef>
                <a:spcPts val="2031"/>
              </a:spcBef>
              <a:tabLst/>
            </a:pPr>
            <a:r>
              <a:rPr sz="5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·RF    shielding</a:t>
            </a:r>
            <a:endParaRPr sz="5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109"/>
              </a:lnSpc>
              <a:spcBef>
                <a:spcPts val="1890"/>
              </a:spcBef>
              <a:tabLst/>
            </a:pP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·Magnetic</a:t>
            </a:r>
            <a:r>
              <a:rPr sz="59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9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5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7"/>
              </a:spcBef>
              <a:tabLst/>
            </a:pPr>
            <a:r>
              <a:rPr sz="5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·Gradient</a:t>
            </a:r>
            <a:r>
              <a:rPr sz="59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5900" dirty="0">
              <a:latin typeface="Arial"/>
              <a:ea typeface="Arial"/>
              <a:cs typeface="Arial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519269" y="2971872"/>
            <a:ext cx="8070780" cy="5244998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4597501" y="1385876"/>
            <a:ext cx="16414750" cy="10998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8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tabLst/>
            </a:pPr>
            <a:r>
              <a:rPr sz="8600" b="1" kern="0" spc="-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8600" b="1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b="1" kern="0" spc="-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Instrumentati</a:t>
            </a:r>
            <a:r>
              <a:rPr sz="8600" b="1" kern="0" spc="-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&amp;</a:t>
            </a:r>
            <a:r>
              <a:rPr sz="8600" b="1" kern="0" spc="-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Equipmen</a:t>
            </a:r>
            <a:r>
              <a:rPr sz="86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8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8"/>
          <p:cNvSpPr/>
          <p:nvPr/>
        </p:nvSpPr>
        <p:spPr>
          <a:xfrm>
            <a:off x="4356132" y="1402348"/>
            <a:ext cx="17266919" cy="1218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425565" algn="l" rtl="0" eaLnBrk="0">
              <a:lnSpc>
                <a:spcPct val="82000"/>
              </a:lnSpc>
              <a:tabLst/>
            </a:pPr>
            <a:r>
              <a:rPr sz="7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Shimming</a:t>
            </a:r>
            <a:endParaRPr sz="7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9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30250" indent="-717550" algn="l" rtl="0" eaLnBrk="0">
              <a:lnSpc>
                <a:spcPct val="112000"/>
              </a:lnSpc>
              <a:spcBef>
                <a:spcPts val="1630"/>
              </a:spcBef>
              <a:tabLst/>
            </a:pP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·Shimming</a:t>
            </a:r>
            <a:r>
              <a:rPr sz="54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54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5400" kern="0" spc="8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54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54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54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4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(Bo)is</a:t>
            </a:r>
            <a:r>
              <a:rPr sz="54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made</a:t>
            </a:r>
            <a:r>
              <a:rPr sz="54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</a:t>
            </a:r>
            <a:r>
              <a:rPr sz="54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homoge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nous</a:t>
            </a:r>
            <a:endParaRPr sz="5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1623"/>
              </a:spcBef>
              <a:tabLst/>
            </a:pP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·Active</a:t>
            </a:r>
            <a:r>
              <a:rPr sz="54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Shimming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599564" indent="-640715" algn="l" rtl="0" eaLnBrk="0">
              <a:lnSpc>
                <a:spcPct val="110000"/>
              </a:lnSpc>
              <a:spcBef>
                <a:spcPts val="1612"/>
              </a:spcBef>
              <a:tabLst/>
            </a:pP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-Active</a:t>
            </a:r>
            <a:r>
              <a:rPr sz="46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shimming     use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46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currents     directed     through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specialized</a:t>
            </a:r>
            <a:r>
              <a:rPr sz="46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6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</a:t>
            </a:r>
            <a:r>
              <a:rPr sz="46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"correctiv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e"magnetic</a:t>
            </a:r>
            <a:r>
              <a:rPr sz="4600" kern="0" spc="5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4600" dirty="0">
              <a:latin typeface="Arial"/>
              <a:ea typeface="Arial"/>
              <a:cs typeface="Arial"/>
            </a:endParaRPr>
          </a:p>
          <a:p>
            <a:pPr marL="1599564" indent="-640715" algn="l" rtl="0" eaLnBrk="0">
              <a:lnSpc>
                <a:spcPct val="111000"/>
              </a:lnSpc>
              <a:spcBef>
                <a:spcPts val="1147"/>
              </a:spcBef>
              <a:tabLst/>
            </a:pP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-Superconducting    shims    are    within     the    cryostat    and</a:t>
            </a:r>
            <a:r>
              <a:rPr sz="46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resistive</a:t>
            </a:r>
            <a:r>
              <a:rPr sz="46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shims</a:t>
            </a:r>
            <a:r>
              <a:rPr sz="46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4600" kern="0" spc="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tside the</a:t>
            </a:r>
            <a:r>
              <a:rPr sz="46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cryostat</a:t>
            </a:r>
            <a:endParaRPr sz="4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496"/>
              </a:spcBef>
              <a:tabLst/>
            </a:pP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·Passive</a:t>
            </a:r>
            <a:r>
              <a:rPr sz="54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shimmin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599564" indent="-640715" algn="l" rtl="0" eaLnBrk="0">
              <a:lnSpc>
                <a:spcPct val="112000"/>
              </a:lnSpc>
              <a:spcBef>
                <a:spcPts val="967"/>
              </a:spcBef>
              <a:tabLst/>
            </a:pP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-Passive  shimming  is  a  method  of  field  correction  involving</a:t>
            </a:r>
            <a:r>
              <a:rPr sz="46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 use  of  ferromagnetic</a:t>
            </a:r>
            <a:r>
              <a:rPr sz="46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materials,typically</a:t>
            </a:r>
            <a:r>
              <a:rPr sz="46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iron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or</a:t>
            </a:r>
            <a:r>
              <a:rPr sz="46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steel,</a:t>
            </a:r>
            <a:r>
              <a:rPr sz="46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placed  in</a:t>
            </a:r>
            <a:r>
              <a:rPr sz="46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  regular</a:t>
            </a:r>
            <a:r>
              <a:rPr sz="46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pattern</a:t>
            </a:r>
            <a:r>
              <a:rPr sz="46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46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  locations</a:t>
            </a:r>
            <a:r>
              <a:rPr sz="46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along</a:t>
            </a:r>
            <a:r>
              <a:rPr sz="4600" kern="0" spc="10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inner</a:t>
            </a:r>
            <a:r>
              <a:rPr sz="46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bore</a:t>
            </a:r>
            <a:r>
              <a:rPr sz="46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6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4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202"/>
          <p:cNvSpPr/>
          <p:nvPr/>
        </p:nvSpPr>
        <p:spPr>
          <a:xfrm>
            <a:off x="4356132" y="1149294"/>
            <a:ext cx="17087850" cy="11097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273165" algn="l" rtl="0" eaLnBrk="0">
              <a:lnSpc>
                <a:spcPts val="10904"/>
              </a:lnSpc>
              <a:tabLst/>
            </a:pPr>
            <a:r>
              <a:rPr sz="80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</a:t>
            </a:r>
            <a:r>
              <a:rPr sz="80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8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2000"/>
              </a:lnSpc>
              <a:spcBef>
                <a:spcPts val="1809"/>
              </a:spcBef>
              <a:tabLst/>
            </a:pP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·One</a:t>
            </a:r>
            <a:r>
              <a:rPr sz="6000" kern="0" spc="1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60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6000" kern="0" spc="1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requirement</a:t>
            </a:r>
            <a:r>
              <a:rPr sz="60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6000" kern="0" spc="1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good</a:t>
            </a:r>
            <a:r>
              <a:rPr sz="6000" kern="0" spc="1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</a:t>
            </a:r>
            <a:r>
              <a:rPr sz="60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aging</a:t>
            </a:r>
            <a:r>
              <a:rPr sz="6000" kern="0" spc="1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6000" kern="0" spc="1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homogenous</a:t>
            </a:r>
            <a:r>
              <a:rPr sz="60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etic</a:t>
            </a:r>
            <a:r>
              <a:rPr sz="60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field(10ppm)</a:t>
            </a:r>
            <a:endParaRPr sz="6000" dirty="0">
              <a:latin typeface="Arial"/>
              <a:ea typeface="Arial"/>
              <a:cs typeface="Arial"/>
            </a:endParaRPr>
          </a:p>
          <a:p>
            <a:pPr marL="755015" indent="-742315" algn="l" rtl="0" eaLnBrk="0">
              <a:lnSpc>
                <a:spcPct val="115000"/>
              </a:lnSpc>
              <a:spcBef>
                <a:spcPts val="1642"/>
              </a:spcBef>
              <a:tabLst/>
            </a:pP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·Shim</a:t>
            </a:r>
            <a:r>
              <a:rPr sz="60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60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60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60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extra</a:t>
            </a:r>
            <a:r>
              <a:rPr sz="6000" kern="0" spc="1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loops</a:t>
            </a:r>
            <a:r>
              <a:rPr sz="60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6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60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r>
              <a:rPr sz="6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60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60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60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60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60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60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reduce</a:t>
            </a:r>
            <a:endParaRPr sz="6000" dirty="0">
              <a:latin typeface="Arial"/>
              <a:ea typeface="Arial"/>
              <a:cs typeface="Arial"/>
            </a:endParaRPr>
          </a:p>
          <a:p>
            <a:pPr marL="755015" algn="l" rtl="0" eaLnBrk="0">
              <a:lnSpc>
                <a:spcPts val="8246"/>
              </a:lnSpc>
              <a:spcBef>
                <a:spcPts val="27"/>
              </a:spcBef>
              <a:tabLst/>
            </a:pP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60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60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inhomogeneities</a:t>
            </a:r>
            <a:endParaRPr sz="6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206"/>
              </a:lnSpc>
              <a:spcBef>
                <a:spcPts val="1554"/>
              </a:spcBef>
              <a:tabLst/>
            </a:pP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·Shim</a:t>
            </a:r>
            <a:r>
              <a:rPr sz="6000" kern="0" spc="1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6000" kern="0" spc="1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requires</a:t>
            </a:r>
            <a:r>
              <a:rPr sz="6000" kern="0" spc="1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0" kern="0" spc="1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60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supply</a:t>
            </a:r>
            <a:r>
              <a:rPr sz="60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6000" kern="0" spc="1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endParaRPr sz="6000" dirty="0">
              <a:latin typeface="Arial"/>
              <a:ea typeface="Arial"/>
              <a:cs typeface="Arial"/>
            </a:endParaRPr>
          </a:p>
          <a:p>
            <a:pPr marL="755015" algn="l" rtl="0" eaLnBrk="0">
              <a:lnSpc>
                <a:spcPct val="111000"/>
              </a:lnSpc>
              <a:spcBef>
                <a:spcPts val="39"/>
              </a:spcBef>
              <a:tabLst/>
            </a:pP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separate</a:t>
            </a:r>
            <a:r>
              <a:rPr sz="60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6000" kern="0" spc="1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6000" kern="0" spc="1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6000" kern="0" spc="1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upplies</a:t>
            </a:r>
            <a:r>
              <a:rPr sz="60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within</a:t>
            </a:r>
            <a:r>
              <a:rPr sz="6000" kern="0" spc="1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6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endParaRPr sz="6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6"/>
          <p:cNvSpPr/>
          <p:nvPr/>
        </p:nvSpPr>
        <p:spPr>
          <a:xfrm>
            <a:off x="4368877" y="1481904"/>
            <a:ext cx="16922114" cy="1031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746750" algn="l" rtl="0" eaLnBrk="0">
              <a:lnSpc>
                <a:spcPct val="80000"/>
              </a:lnSpc>
              <a:tabLst/>
            </a:pPr>
            <a:r>
              <a:rPr sz="8100" b="1" kern="0" spc="-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 shieldi</a:t>
            </a:r>
            <a:r>
              <a:rPr sz="8100" b="1" kern="0" spc="-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ng</a:t>
            </a:r>
            <a:endParaRPr sz="8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9"/>
              </a:lnSpc>
              <a:spcBef>
                <a:spcPts val="1384"/>
              </a:spcBef>
              <a:tabLst/>
            </a:pP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·RF</a:t>
            </a:r>
            <a:r>
              <a:rPr sz="46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range</a:t>
            </a:r>
            <a:r>
              <a:rPr sz="46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46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-1-200MHz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29615" indent="-716915" algn="l" rtl="0" eaLnBrk="0">
              <a:lnSpc>
                <a:spcPct val="117000"/>
              </a:lnSpc>
              <a:spcBef>
                <a:spcPts val="1003"/>
              </a:spcBef>
              <a:tabLst/>
            </a:pP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46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Radio,TV</a:t>
            </a:r>
            <a:r>
              <a:rPr sz="46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46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</a:t>
            </a:r>
            <a:r>
              <a:rPr sz="46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r>
              <a:rPr sz="46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46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works</a:t>
            </a:r>
            <a:r>
              <a:rPr sz="46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on~1-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46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100MHz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29615" indent="-716915" algn="l" rtl="0" eaLnBrk="0">
              <a:lnSpc>
                <a:spcPct val="112000"/>
              </a:lnSpc>
              <a:spcBef>
                <a:spcPts val="958"/>
              </a:spcBef>
              <a:tabLst/>
            </a:pP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·In</a:t>
            </a:r>
            <a:r>
              <a:rPr sz="46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r>
              <a:rPr sz="46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scanning</a:t>
            </a:r>
            <a:r>
              <a:rPr sz="46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r>
              <a:rPr sz="46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46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shielded</a:t>
            </a:r>
            <a:r>
              <a:rPr sz="46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</a:t>
            </a:r>
            <a:r>
              <a:rPr sz="46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46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EM</a:t>
            </a:r>
            <a:r>
              <a:rPr sz="46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radiation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(x-rays)do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ot</a:t>
            </a:r>
            <a:r>
              <a:rPr sz="46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escape</a:t>
            </a:r>
            <a:r>
              <a:rPr sz="46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but</a:t>
            </a:r>
            <a:r>
              <a:rPr sz="46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6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46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scanning</a:t>
            </a:r>
            <a:r>
              <a:rPr sz="46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29615" algn="l" rtl="0" eaLnBrk="0">
              <a:lnSpc>
                <a:spcPts val="6159"/>
              </a:lnSpc>
              <a:tabLst/>
            </a:pP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shielded</a:t>
            </a:r>
            <a:r>
              <a:rPr sz="46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46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EM</a:t>
            </a:r>
            <a:r>
              <a:rPr sz="46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radiation</a:t>
            </a:r>
            <a:r>
              <a:rPr sz="46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(RF)that</a:t>
            </a:r>
            <a:r>
              <a:rPr sz="4600" kern="0" spc="5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exists</a:t>
            </a:r>
            <a:r>
              <a:rPr sz="46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side</a:t>
            </a:r>
            <a:r>
              <a:rPr sz="46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endParaRPr sz="4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29615" algn="l" rtl="0" eaLnBrk="0">
              <a:lnSpc>
                <a:spcPts val="3575"/>
              </a:lnSpc>
              <a:spcBef>
                <a:spcPts val="1389"/>
              </a:spcBef>
              <a:tabLst/>
            </a:pP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endParaRPr sz="4600" dirty="0">
              <a:latin typeface="Arial"/>
              <a:ea typeface="Arial"/>
              <a:cs typeface="Arial"/>
            </a:endParaRPr>
          </a:p>
          <a:p>
            <a:pPr marL="729615" indent="-716915" algn="l" rtl="0" eaLnBrk="0">
              <a:lnSpc>
                <a:spcPct val="111000"/>
              </a:lnSpc>
              <a:spcBef>
                <a:spcPts val="1135"/>
              </a:spcBef>
              <a:tabLst/>
            </a:pP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·MRI</a:t>
            </a:r>
            <a:r>
              <a:rPr sz="46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46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6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shielded</a:t>
            </a:r>
            <a:r>
              <a:rPr sz="46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completely</a:t>
            </a:r>
            <a:r>
              <a:rPr sz="46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46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continuous</a:t>
            </a:r>
            <a:r>
              <a:rPr sz="46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opper</a:t>
            </a:r>
            <a:r>
              <a:rPr sz="46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aluminum</a:t>
            </a:r>
            <a:r>
              <a:rPr sz="4600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sheets</a:t>
            </a:r>
            <a:r>
              <a:rPr sz="4600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46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mesh</a:t>
            </a:r>
            <a:r>
              <a:rPr sz="46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6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absorb</a:t>
            </a:r>
            <a:r>
              <a:rPr sz="46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6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external</a:t>
            </a:r>
            <a:r>
              <a:rPr sz="46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F,such</a:t>
            </a:r>
            <a:r>
              <a:rPr sz="46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 feature</a:t>
            </a:r>
            <a:r>
              <a:rPr sz="46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called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a</a:t>
            </a:r>
            <a:r>
              <a:rPr sz="46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 Cabin or</a:t>
            </a:r>
            <a:r>
              <a:rPr sz="46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6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Faraday</a:t>
            </a:r>
            <a:r>
              <a:rPr sz="46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Cage'</a:t>
            </a:r>
            <a:endParaRPr sz="4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210"/>
          <p:cNvSpPr/>
          <p:nvPr/>
        </p:nvSpPr>
        <p:spPr>
          <a:xfrm>
            <a:off x="4356132" y="1529646"/>
            <a:ext cx="16763364" cy="6897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69564" algn="l" rtl="0" eaLnBrk="0">
              <a:lnSpc>
                <a:spcPct val="82000"/>
              </a:lnSpc>
              <a:tabLst/>
            </a:pPr>
            <a:r>
              <a:rPr sz="8500" b="1" kern="0" spc="-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 field shielding</a:t>
            </a:r>
            <a:endParaRPr sz="8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54380" indent="-710565" algn="l" rtl="0" eaLnBrk="0">
              <a:lnSpc>
                <a:spcPct val="123000"/>
              </a:lnSpc>
              <a:spcBef>
                <a:spcPts val="1360"/>
              </a:spcBef>
              <a:tabLst/>
            </a:pP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·MRI</a:t>
            </a:r>
            <a:r>
              <a:rPr sz="45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45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needs</a:t>
            </a:r>
            <a:r>
              <a:rPr sz="45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5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45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shielded</a:t>
            </a:r>
            <a:r>
              <a:rPr sz="45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because</a:t>
            </a:r>
            <a:r>
              <a:rPr sz="45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5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45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4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</a:t>
            </a:r>
            <a:r>
              <a:rPr sz="4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  can  interfere  with  other  mechanical  and</a:t>
            </a:r>
            <a:r>
              <a:rPr sz="4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</a:t>
            </a:r>
            <a:r>
              <a:rPr sz="4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tically</a:t>
            </a:r>
            <a:r>
              <a:rPr sz="4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activated  de</a:t>
            </a:r>
            <a:r>
              <a:rPr sz="4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vices</a:t>
            </a:r>
            <a:endParaRPr sz="4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133"/>
              </a:lnSpc>
              <a:spcBef>
                <a:spcPts val="247"/>
              </a:spcBef>
              <a:tabLst/>
            </a:pP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·MR</a:t>
            </a:r>
            <a:r>
              <a:rPr sz="45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4500" kern="0" spc="10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45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45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shielde</a:t>
            </a:r>
            <a:r>
              <a:rPr sz="4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45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45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two</a:t>
            </a:r>
            <a:r>
              <a:rPr sz="45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processes:</a:t>
            </a:r>
            <a:endParaRPr sz="4500" dirty="0">
              <a:latin typeface="Arial"/>
              <a:ea typeface="Arial"/>
              <a:cs typeface="Arial"/>
            </a:endParaRPr>
          </a:p>
          <a:p>
            <a:pPr marL="970914" algn="l" rtl="0" eaLnBrk="0">
              <a:lnSpc>
                <a:spcPts val="5383"/>
              </a:lnSpc>
              <a:spcBef>
                <a:spcPts val="654"/>
              </a:spcBef>
              <a:tabLst/>
            </a:pPr>
            <a:r>
              <a:rPr sz="3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Active</a:t>
            </a:r>
            <a:r>
              <a:rPr sz="39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3900" dirty="0">
              <a:latin typeface="Arial"/>
              <a:ea typeface="Arial"/>
              <a:cs typeface="Arial"/>
            </a:endParaRPr>
          </a:p>
          <a:p>
            <a:pPr marL="970914" algn="l" rtl="0" eaLnBrk="0">
              <a:lnSpc>
                <a:spcPts val="5383"/>
              </a:lnSpc>
              <a:spcBef>
                <a:spcPts val="1016"/>
              </a:spcBef>
              <a:tabLst/>
            </a:pPr>
            <a:r>
              <a:rPr sz="39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Passive</a:t>
            </a:r>
            <a:r>
              <a:rPr sz="39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39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14"/>
          <p:cNvSpPr/>
          <p:nvPr/>
        </p:nvSpPr>
        <p:spPr>
          <a:xfrm>
            <a:off x="1911230" y="1876435"/>
            <a:ext cx="22134830" cy="12438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4300" algn="l" rtl="0" eaLnBrk="0">
              <a:lnSpc>
                <a:spcPct val="81000"/>
              </a:lnSpc>
              <a:tabLst/>
            </a:pPr>
            <a:r>
              <a:rPr sz="7300" b="1" kern="0" spc="-100" dirty="0">
                <a:solidFill>
                  <a:srgbClr val="FABF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7300" b="1" kern="0" spc="1160" dirty="0">
                <a:solidFill>
                  <a:srgbClr val="FABF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300" b="1" kern="0" spc="-100" dirty="0">
                <a:solidFill>
                  <a:srgbClr val="FABF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7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621"/>
              </a:spcBef>
              <a:tabLst/>
            </a:pP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54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stray</a:t>
            </a:r>
            <a:r>
              <a:rPr sz="54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m.f</a:t>
            </a:r>
            <a:r>
              <a:rPr sz="54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outside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bore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54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54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d.</a:t>
            </a:r>
            <a:endParaRPr sz="5400" dirty="0">
              <a:latin typeface="Arial"/>
              <a:ea typeface="Arial"/>
              <a:cs typeface="Arial"/>
            </a:endParaRPr>
          </a:p>
          <a:p>
            <a:pPr marL="501650" indent="-488950" algn="l" rtl="0" eaLnBrk="0">
              <a:lnSpc>
                <a:spcPct val="108000"/>
              </a:lnSpc>
              <a:spcBef>
                <a:spcPts val="1014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·Permanent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magnet    have     relatively    low     but    in     solenoid</a:t>
            </a:r>
            <a:r>
              <a:rPr sz="5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electromagnet</a:t>
            </a:r>
            <a:r>
              <a:rPr sz="54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54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significant.</a:t>
            </a:r>
            <a:endParaRPr sz="5400" dirty="0">
              <a:latin typeface="Arial"/>
              <a:ea typeface="Arial"/>
              <a:cs typeface="Arial"/>
            </a:endParaRPr>
          </a:p>
          <a:p>
            <a:pPr marL="501650" indent="-488950" algn="l" rtl="0" eaLnBrk="0">
              <a:lnSpc>
                <a:spcPct val="103000"/>
              </a:lnSpc>
              <a:spcBef>
                <a:spcPts val="944"/>
              </a:spcBef>
              <a:tabLst/>
            </a:pP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·These</a:t>
            </a:r>
            <a:r>
              <a:rPr sz="54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</a:t>
            </a:r>
            <a:r>
              <a:rPr sz="54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4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taken</a:t>
            </a:r>
            <a:r>
              <a:rPr sz="54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54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care</a:t>
            </a:r>
            <a:r>
              <a:rPr sz="54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</a:t>
            </a:r>
            <a:r>
              <a:rPr sz="54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54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54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do</a:t>
            </a:r>
            <a:r>
              <a:rPr sz="54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54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extend</a:t>
            </a:r>
            <a:r>
              <a:rPr sz="54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54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areas</a:t>
            </a:r>
            <a:r>
              <a:rPr sz="54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where    potentia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lly</a:t>
            </a:r>
            <a:r>
              <a:rPr sz="54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contraindicated    patients    monitoring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device</a:t>
            </a:r>
            <a:r>
              <a:rPr sz="54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54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chanically</a:t>
            </a:r>
            <a:r>
              <a:rPr sz="54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magnetically</a:t>
            </a:r>
            <a:r>
              <a:rPr sz="54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devices</a:t>
            </a:r>
            <a:r>
              <a:rPr sz="54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4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present.</a:t>
            </a:r>
            <a:endParaRPr sz="4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429"/>
              </a:lnSpc>
              <a:spcBef>
                <a:spcPts val="4"/>
              </a:spcBef>
              <a:tabLst/>
            </a:pPr>
            <a:r>
              <a:rPr sz="30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34</a:t>
            </a:r>
            <a:endParaRPr sz="3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218"/>
          <p:cNvSpPr/>
          <p:nvPr/>
        </p:nvSpPr>
        <p:spPr>
          <a:xfrm>
            <a:off x="1943221" y="1865970"/>
            <a:ext cx="21405214" cy="10059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865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7400" b="1" kern="0" spc="-40" dirty="0">
                <a:solidFill>
                  <a:srgbClr val="F8BE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7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8000"/>
              </a:lnSpc>
              <a:spcBef>
                <a:spcPts val="1655"/>
              </a:spcBef>
              <a:tabLst/>
            </a:pP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·Fringe  field  can   be  compensated   by  the   use  of  mag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netic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shielding.The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55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1000"/>
              </a:lnSpc>
              <a:spcBef>
                <a:spcPts val="1088"/>
              </a:spcBef>
              <a:tabLst/>
            </a:pPr>
            <a:r>
              <a:rPr sz="5500" b="1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·Active</a:t>
            </a:r>
            <a:r>
              <a:rPr sz="5500" b="1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b="1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shielding-</a:t>
            </a:r>
            <a:r>
              <a:rPr sz="5500" b="1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uses   additional   coils   built   into   the   magnet</a:t>
            </a:r>
            <a:r>
              <a:rPr sz="5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assembly,   they  are  designed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 oriented  so  that  the  electrical</a:t>
            </a: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currents  in  the    coils</a:t>
            </a:r>
            <a:r>
              <a:rPr sz="5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produce</a:t>
            </a:r>
            <a:r>
              <a:rPr sz="5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  fields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that</a:t>
            </a:r>
            <a:r>
              <a:rPr sz="5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oppose</a:t>
            </a:r>
            <a:r>
              <a:rPr sz="5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reduce</a:t>
            </a:r>
            <a:r>
              <a:rPr sz="55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external</a:t>
            </a:r>
            <a:r>
              <a:rPr sz="55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4000"/>
              </a:lnSpc>
              <a:spcBef>
                <a:spcPts val="1010"/>
              </a:spcBef>
              <a:tabLst/>
            </a:pPr>
            <a:r>
              <a:rPr sz="55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55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b="1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Passive shielding- </a:t>
            </a:r>
            <a:r>
              <a:rPr sz="55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Passive shielding:i</a:t>
            </a:r>
            <a:r>
              <a:rPr sz="55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55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produced</a:t>
            </a:r>
            <a:r>
              <a:rPr sz="55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 surrounding the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55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5500" kern="0" spc="9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sz="55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pieces</a:t>
            </a:r>
            <a:r>
              <a:rPr sz="55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ferromagnetic</a:t>
            </a:r>
            <a:r>
              <a:rPr sz="5500" kern="0" spc="9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ials</a:t>
            </a:r>
            <a:r>
              <a:rPr sz="55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such</a:t>
            </a:r>
            <a:r>
              <a:rPr sz="55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5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iron</a:t>
            </a:r>
            <a:r>
              <a:rPr sz="55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55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lining the walls of MR</a:t>
            </a:r>
            <a:r>
              <a:rPr sz="55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</a:t>
            </a:r>
            <a:r>
              <a:rPr sz="55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rooms</a:t>
            </a:r>
            <a:r>
              <a:rPr sz="5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55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</a:t>
            </a:r>
            <a:endParaRPr sz="5500" dirty="0">
              <a:latin typeface="Arial"/>
              <a:ea typeface="Arial"/>
              <a:cs typeface="Arial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23628466" y="13726700"/>
            <a:ext cx="401320" cy="588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429"/>
              </a:lnSpc>
              <a:tabLst/>
            </a:pPr>
            <a:r>
              <a:rPr sz="2900" kern="0" spc="-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2900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endParaRPr sz="29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42155" y="3435363"/>
            <a:ext cx="10344278" cy="9963156"/>
          </a:xfrm>
          <a:prstGeom prst="rect">
            <a:avLst/>
          </a:prstGeom>
        </p:spPr>
      </p:pic>
      <p:sp>
        <p:nvSpPr>
          <p:cNvPr id="226" name="textbox 226"/>
          <p:cNvSpPr/>
          <p:nvPr/>
        </p:nvSpPr>
        <p:spPr>
          <a:xfrm>
            <a:off x="9156723" y="1395824"/>
            <a:ext cx="7529830" cy="1061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8400" b="1" kern="0" spc="-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Active shielding</a:t>
            </a:r>
            <a:endParaRPr sz="8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8115255" y="1568378"/>
            <a:ext cx="9740855" cy="12458810"/>
            <a:chOff x="0" y="0"/>
            <a:chExt cx="9740855" cy="12458810"/>
          </a:xfrm>
        </p:grpSpPr>
        <p:pic>
          <p:nvPicPr>
            <p:cNvPr id="230" name="picture 2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740855" cy="12458810"/>
            </a:xfrm>
            <a:prstGeom prst="rect">
              <a:avLst/>
            </a:prstGeom>
          </p:spPr>
        </p:pic>
        <p:sp>
          <p:nvSpPr>
            <p:cNvPr id="232" name="textbox 232"/>
            <p:cNvSpPr/>
            <p:nvPr/>
          </p:nvSpPr>
          <p:spPr>
            <a:xfrm>
              <a:off x="-12700" y="-12700"/>
              <a:ext cx="9766300" cy="125653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472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641850" algn="l" rtl="0" eaLnBrk="0">
                <a:lnSpc>
                  <a:spcPts val="3203"/>
                </a:lnSpc>
                <a:tabLst/>
              </a:pPr>
              <a:r>
                <a:rPr sz="2300" kern="0" spc="-20" dirty="0">
                  <a:solidFill>
                    <a:srgbClr val="BE12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50</a:t>
              </a:r>
              <a:r>
                <a:rPr sz="2300" kern="0" spc="530" dirty="0">
                  <a:solidFill>
                    <a:srgbClr val="BE12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300" kern="0" spc="-20" dirty="0">
                  <a:solidFill>
                    <a:srgbClr val="BE12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</a:t>
              </a:r>
              <a:endParaRPr sz="23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654550" algn="l" rtl="0" eaLnBrk="0">
                <a:lnSpc>
                  <a:spcPct val="81000"/>
                </a:lnSpc>
                <a:spcBef>
                  <a:spcPts val="850"/>
                </a:spcBef>
                <a:tabLst/>
              </a:pPr>
              <a:r>
                <a:rPr sz="2800" kern="0" spc="-70" dirty="0">
                  <a:solidFill>
                    <a:srgbClr val="B706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10G</a:t>
              </a:r>
              <a:endParaRPr sz="2800" dirty="0">
                <a:latin typeface="Arial"/>
                <a:ea typeface="Arial"/>
                <a:cs typeface="Arial"/>
              </a:endParaRPr>
            </a:p>
            <a:p>
              <a:pPr marL="4711700" algn="l" rtl="0" eaLnBrk="0">
                <a:lnSpc>
                  <a:spcPct val="81000"/>
                </a:lnSpc>
                <a:spcBef>
                  <a:spcPts val="1780"/>
                </a:spcBef>
                <a:tabLst/>
              </a:pPr>
              <a:r>
                <a:rPr sz="2800" kern="0" spc="-40" dirty="0">
                  <a:solidFill>
                    <a:srgbClr val="A51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5G</a:t>
              </a:r>
              <a:endParaRPr sz="2800" dirty="0">
                <a:latin typeface="Arial"/>
                <a:ea typeface="Arial"/>
                <a:cs typeface="Arial"/>
              </a:endParaRPr>
            </a:p>
            <a:p>
              <a:pPr marL="4711700" algn="l" rtl="0" eaLnBrk="0">
                <a:lnSpc>
                  <a:spcPct val="82000"/>
                </a:lnSpc>
                <a:spcBef>
                  <a:spcPts val="1743"/>
                </a:spcBef>
                <a:tabLst/>
              </a:pPr>
              <a:r>
                <a:rPr sz="2800" kern="0" spc="-40" dirty="0">
                  <a:solidFill>
                    <a:srgbClr val="B5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3G</a:t>
              </a:r>
              <a:endParaRPr sz="28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700" dirty="0">
                <a:latin typeface="Arial"/>
                <a:ea typeface="Arial"/>
                <a:cs typeface="Arial"/>
              </a:endParaRPr>
            </a:p>
            <a:p>
              <a:pPr marL="4711700" algn="l" rtl="0" eaLnBrk="0">
                <a:lnSpc>
                  <a:spcPct val="81000"/>
                </a:lnSpc>
                <a:spcBef>
                  <a:spcPts val="3"/>
                </a:spcBef>
                <a:tabLst/>
              </a:pPr>
              <a:r>
                <a:rPr sz="2800" kern="0" spc="-80" dirty="0">
                  <a:solidFill>
                    <a:srgbClr val="D41616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1G</a:t>
              </a:r>
              <a:endParaRPr sz="28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4" name="textbox 234"/>
          <p:cNvSpPr/>
          <p:nvPr/>
        </p:nvSpPr>
        <p:spPr>
          <a:xfrm>
            <a:off x="62865" y="24693"/>
            <a:ext cx="25946735" cy="1524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0813415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65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 field</a:t>
            </a:r>
            <a:endParaRPr sz="6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238"/>
          <p:cNvSpPr/>
          <p:nvPr/>
        </p:nvSpPr>
        <p:spPr>
          <a:xfrm>
            <a:off x="1943221" y="1806642"/>
            <a:ext cx="22101810" cy="12508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8300" b="1" kern="0" spc="-220" dirty="0">
                <a:solidFill>
                  <a:srgbClr val="F9BE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 Coil</a:t>
            </a:r>
            <a:endParaRPr sz="8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6000"/>
              </a:lnSpc>
              <a:spcBef>
                <a:spcPts val="1662"/>
              </a:spcBef>
              <a:tabLst/>
            </a:pP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·These</a:t>
            </a:r>
            <a:r>
              <a:rPr sz="5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1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5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1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produce</a:t>
            </a:r>
            <a:r>
              <a:rPr sz="5500" kern="0" spc="1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deliberate</a:t>
            </a:r>
            <a:r>
              <a:rPr sz="55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variation</a:t>
            </a:r>
            <a:r>
              <a:rPr sz="5500" kern="0" spc="1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magnetic field(Bo).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14000"/>
              </a:lnSpc>
              <a:spcBef>
                <a:spcPts val="945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●There</a:t>
            </a:r>
            <a:r>
              <a:rPr sz="5500" kern="0" spc="1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1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usually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three</a:t>
            </a:r>
            <a:r>
              <a:rPr sz="5500" kern="0" spc="1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sets</a:t>
            </a:r>
            <a:r>
              <a:rPr sz="55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5500" kern="0" spc="1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coils,one</a:t>
            </a:r>
            <a:r>
              <a:rPr sz="55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5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each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direction.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9000"/>
              </a:lnSpc>
              <a:spcBef>
                <a:spcPts val="22"/>
              </a:spcBef>
              <a:tabLst/>
            </a:pP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</a:t>
            </a:r>
            <a:r>
              <a:rPr sz="55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variation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m.f</a:t>
            </a:r>
            <a:r>
              <a:rPr sz="55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permits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localization</a:t>
            </a:r>
            <a:r>
              <a:rPr sz="55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image</a:t>
            </a:r>
            <a:r>
              <a:rPr sz="55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slices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 well as phase encoding and frequency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encoding.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6000"/>
              </a:lnSpc>
              <a:spcBef>
                <a:spcPts val="860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● These sets of gradient</a:t>
            </a:r>
            <a:r>
              <a:rPr sz="55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 fo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5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z-axis</a:t>
            </a:r>
            <a:r>
              <a:rPr sz="55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helmholtz</a:t>
            </a:r>
            <a:r>
              <a:rPr sz="55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pairs,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for the x and y axes are</a:t>
            </a:r>
            <a:r>
              <a:rPr sz="55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paired</a:t>
            </a:r>
            <a:r>
              <a:rPr sz="5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saddle</a:t>
            </a:r>
            <a:r>
              <a:rPr sz="5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coils.</a:t>
            </a:r>
            <a:endParaRPr sz="5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4429"/>
              </a:lnSpc>
              <a:spcBef>
                <a:spcPts val="4"/>
              </a:spcBef>
              <a:tabLst/>
            </a:pPr>
            <a:r>
              <a:rPr sz="30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38</a:t>
            </a:r>
            <a:endParaRPr sz="3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242"/>
          <p:cNvSpPr/>
          <p:nvPr/>
        </p:nvSpPr>
        <p:spPr>
          <a:xfrm>
            <a:off x="1943222" y="4228824"/>
            <a:ext cx="16510000" cy="1528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3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·How  gradient  coils  are  produced?</a:t>
            </a:r>
            <a:endParaRPr sz="5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37"/>
              </a:spcBef>
              <a:tabLst/>
            </a:pP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0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eld</a:t>
            </a:r>
            <a:r>
              <a:rPr sz="50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0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0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proportional</a:t>
            </a:r>
            <a:r>
              <a:rPr sz="50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50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0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amount</a:t>
            </a:r>
            <a:r>
              <a:rPr sz="50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50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2425700" y="5441684"/>
            <a:ext cx="16497300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50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passed</a:t>
            </a:r>
            <a:r>
              <a:rPr sz="50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through</a:t>
            </a:r>
            <a:r>
              <a:rPr sz="50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0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re,number</a:t>
            </a:r>
            <a:r>
              <a:rPr sz="50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loops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2425700" y="6044895"/>
            <a:ext cx="15328900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wire,the</a:t>
            </a:r>
            <a:r>
              <a:rPr sz="50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ze</a:t>
            </a:r>
            <a:r>
              <a:rPr sz="50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the</a:t>
            </a:r>
            <a:r>
              <a:rPr sz="50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0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</a:t>
            </a:r>
            <a:r>
              <a:rPr sz="50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closely</a:t>
            </a:r>
            <a:r>
              <a:rPr sz="50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0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loops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48" name="textbox 248"/>
          <p:cNvSpPr/>
          <p:nvPr/>
        </p:nvSpPr>
        <p:spPr>
          <a:xfrm>
            <a:off x="2425700" y="6641815"/>
            <a:ext cx="15253969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883"/>
              </a:lnSpc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spaced.By changing these parameters</a:t>
            </a:r>
            <a:r>
              <a:rPr sz="50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oil</a:t>
            </a:r>
            <a:r>
              <a:rPr sz="50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0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2425700" y="7245026"/>
            <a:ext cx="15603855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produced,which</a:t>
            </a:r>
            <a:r>
              <a:rPr sz="50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increases</a:t>
            </a:r>
            <a:r>
              <a:rPr sz="50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0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decreases</a:t>
            </a:r>
            <a:r>
              <a:rPr sz="50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52" name="textbox 252"/>
          <p:cNvSpPr/>
          <p:nvPr/>
        </p:nvSpPr>
        <p:spPr>
          <a:xfrm>
            <a:off x="1930477" y="7841946"/>
            <a:ext cx="16868775" cy="1712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07365" algn="l" rtl="0" eaLnBrk="0">
              <a:lnSpc>
                <a:spcPts val="6641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000" kern="0" spc="1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000" kern="0" spc="1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particular</a:t>
            </a:r>
            <a:r>
              <a:rPr sz="50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tion.</a:t>
            </a:r>
            <a:endParaRPr sz="5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641"/>
              </a:lnSpc>
              <a:tabLst/>
            </a:pP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·Gradient</a:t>
            </a:r>
            <a:r>
              <a:rPr sz="50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0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(stiffness)is</a:t>
            </a:r>
            <a:r>
              <a:rPr sz="50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measured</a:t>
            </a:r>
            <a:r>
              <a:rPr sz="50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000" kern="0" spc="10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units</a:t>
            </a:r>
            <a:r>
              <a:rPr sz="50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G/cm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2425700" y="9258023"/>
            <a:ext cx="15271114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0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mT/m.This</a:t>
            </a:r>
            <a:r>
              <a:rPr sz="5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means</a:t>
            </a:r>
            <a:r>
              <a:rPr sz="50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50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0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0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rength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2425700" y="9854944"/>
            <a:ext cx="16968469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changes</a:t>
            </a:r>
            <a:r>
              <a:rPr sz="50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 one Gauss over eac</a:t>
            </a:r>
            <a:r>
              <a:rPr sz="5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 centimeter or</a:t>
            </a:r>
            <a:r>
              <a:rPr sz="50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50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milliTesla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2425700" y="10426406"/>
            <a:ext cx="16776064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r>
              <a:rPr sz="50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each</a:t>
            </a:r>
            <a:r>
              <a:rPr sz="50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meter.Stronger</a:t>
            </a:r>
            <a:r>
              <a:rPr sz="50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gradients(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15</a:t>
            </a:r>
            <a:r>
              <a:rPr sz="50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0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r>
              <a:rPr sz="5000" kern="0" spc="1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mT/m)allow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2425700" y="11131300"/>
            <a:ext cx="11257280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5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speed</a:t>
            </a:r>
            <a:r>
              <a:rPr sz="50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50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50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resolution</a:t>
            </a:r>
            <a:r>
              <a:rPr sz="50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endParaRPr sz="5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2025672" y="1413656"/>
            <a:ext cx="20693380" cy="11116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943215" algn="l" rtl="0" eaLnBrk="0">
              <a:lnSpc>
                <a:spcPct val="80000"/>
              </a:lnSpc>
              <a:tabLst/>
            </a:pPr>
            <a:r>
              <a:rPr sz="8300" b="1" kern="0" spc="-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8300" b="1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300" b="1" kern="0" spc="-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magnets</a:t>
            </a:r>
            <a:endParaRPr sz="8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1385"/>
              </a:spcBef>
              <a:tabLst/>
            </a:pP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·Permanent</a:t>
            </a:r>
            <a:r>
              <a:rPr sz="46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46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4600" dirty="0">
              <a:latin typeface="Arial"/>
              <a:ea typeface="Arial"/>
              <a:cs typeface="Arial"/>
            </a:endParaRPr>
          </a:p>
          <a:p>
            <a:pPr marL="1587500" indent="-641350" algn="l" rtl="0" eaLnBrk="0">
              <a:lnSpc>
                <a:spcPct val="115000"/>
              </a:lnSpc>
              <a:spcBef>
                <a:spcPts val="1422"/>
              </a:spcBef>
              <a:tabLst/>
            </a:pP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-Consists of a</a:t>
            </a:r>
            <a:r>
              <a:rPr sz="4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material which</a:t>
            </a:r>
            <a:r>
              <a:rPr sz="40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has been</a:t>
            </a:r>
            <a:r>
              <a:rPr sz="40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magnetized such that it won't</a:t>
            </a:r>
            <a:r>
              <a:rPr sz="4000" kern="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loose</a:t>
            </a:r>
            <a:r>
              <a:rPr sz="40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its</a:t>
            </a:r>
            <a:r>
              <a:rPr sz="40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field</a:t>
            </a:r>
            <a:endParaRPr sz="4000" dirty="0">
              <a:latin typeface="Arial"/>
              <a:ea typeface="Arial"/>
              <a:cs typeface="Arial"/>
            </a:endParaRPr>
          </a:p>
          <a:p>
            <a:pPr marL="946150" algn="l" rtl="0" eaLnBrk="0">
              <a:lnSpc>
                <a:spcPts val="5520"/>
              </a:lnSpc>
              <a:tabLst/>
            </a:pPr>
            <a:r>
              <a:rPr sz="4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-Commonly made of an alloy ALNICO and</a:t>
            </a:r>
            <a:r>
              <a:rPr sz="40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Rare earth</a:t>
            </a:r>
            <a:r>
              <a:rPr sz="40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material</a:t>
            </a:r>
            <a:r>
              <a:rPr sz="4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sz="4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6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1211"/>
              </a:spcBef>
              <a:tabLst/>
            </a:pP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·Resistive         magne</a:t>
            </a:r>
            <a:r>
              <a:rPr sz="4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4000" dirty="0">
              <a:latin typeface="Arial"/>
              <a:ea typeface="Arial"/>
              <a:cs typeface="Arial"/>
            </a:endParaRPr>
          </a:p>
          <a:p>
            <a:pPr marL="946150" algn="l" rtl="0" eaLnBrk="0">
              <a:lnSpc>
                <a:spcPts val="5520"/>
              </a:lnSpc>
              <a:spcBef>
                <a:spcPts val="778"/>
              </a:spcBef>
              <a:tabLst/>
            </a:pPr>
            <a:r>
              <a:rPr sz="4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Consists</a:t>
            </a:r>
            <a:r>
              <a:rPr sz="4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huge</a:t>
            </a:r>
            <a:r>
              <a:rPr sz="4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copper</a:t>
            </a:r>
            <a:r>
              <a:rPr sz="40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40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aluminum</a:t>
            </a:r>
            <a:r>
              <a:rPr sz="40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4000" dirty="0">
              <a:latin typeface="Arial"/>
              <a:ea typeface="Arial"/>
              <a:cs typeface="Arial"/>
            </a:endParaRPr>
          </a:p>
          <a:p>
            <a:pPr marL="730250" indent="215265" algn="l" rtl="0" eaLnBrk="0">
              <a:lnSpc>
                <a:spcPct val="133000"/>
              </a:lnSpc>
              <a:spcBef>
                <a:spcPts val="835"/>
              </a:spcBef>
              <a:tabLst/>
            </a:pPr>
            <a:r>
              <a:rPr sz="4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They</a:t>
            </a:r>
            <a:r>
              <a:rPr sz="4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produce</a:t>
            </a:r>
            <a:r>
              <a:rPr sz="4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000" kern="0" spc="3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lot</a:t>
            </a:r>
            <a:r>
              <a:rPr sz="4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heat</a:t>
            </a:r>
            <a:r>
              <a:rPr sz="4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</a:t>
            </a:r>
            <a:r>
              <a:rPr sz="40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requires</a:t>
            </a:r>
            <a:r>
              <a:rPr sz="40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water</a:t>
            </a:r>
            <a:r>
              <a:rPr sz="40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cooling                                                       Superconducting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4000" dirty="0">
              <a:latin typeface="Arial"/>
              <a:ea typeface="Arial"/>
              <a:cs typeface="Arial"/>
            </a:endParaRPr>
          </a:p>
          <a:p>
            <a:pPr marL="1587500" indent="-641350" algn="l" rtl="0" eaLnBrk="0">
              <a:lnSpc>
                <a:spcPct val="109000"/>
              </a:lnSpc>
              <a:spcBef>
                <a:spcPts val="1153"/>
              </a:spcBef>
              <a:tabLst/>
            </a:pP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Special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alloys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Niobium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titanium</a:t>
            </a:r>
            <a:r>
              <a:rPr sz="4000" kern="0" spc="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4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copper</a:t>
            </a:r>
            <a:r>
              <a:rPr sz="40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matrix</a:t>
            </a:r>
            <a:r>
              <a:rPr sz="40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when</a:t>
            </a:r>
            <a:r>
              <a:rPr sz="40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</a:t>
            </a:r>
            <a:r>
              <a:rPr sz="4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cooled</a:t>
            </a:r>
            <a:r>
              <a:rPr sz="4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0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                temperature of 4K(-269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℃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)beco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mes super conductor</a:t>
            </a:r>
            <a:endParaRPr sz="4000" dirty="0">
              <a:latin typeface="Arial"/>
              <a:ea typeface="Arial"/>
              <a:cs typeface="Arial"/>
            </a:endParaRPr>
          </a:p>
          <a:p>
            <a:pPr marL="946150" algn="l" rtl="0" eaLnBrk="0">
              <a:lnSpc>
                <a:spcPts val="5520"/>
              </a:lnSpc>
              <a:spcBef>
                <a:spcPts val="761"/>
              </a:spcBef>
              <a:tabLst/>
            </a:pP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-Niobium-Tin</a:t>
            </a:r>
            <a:r>
              <a:rPr sz="40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alloy,Magnesium</a:t>
            </a:r>
            <a:r>
              <a:rPr sz="40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diboride</a:t>
            </a:r>
            <a:r>
              <a:rPr sz="4000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4000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emerging</a:t>
            </a:r>
            <a:r>
              <a:rPr sz="40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new</a:t>
            </a:r>
            <a:r>
              <a:rPr sz="40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alloy</a:t>
            </a:r>
            <a:endParaRPr sz="4000" dirty="0">
              <a:latin typeface="Arial"/>
              <a:ea typeface="Arial"/>
              <a:cs typeface="Arial"/>
            </a:endParaRPr>
          </a:p>
          <a:p>
            <a:pPr marL="946150" algn="l" rtl="0" eaLnBrk="0">
              <a:lnSpc>
                <a:spcPts val="5520"/>
              </a:lnSpc>
              <a:spcBef>
                <a:spcPts val="680"/>
              </a:spcBef>
              <a:tabLst/>
            </a:pP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-The coolant or the</a:t>
            </a:r>
            <a:r>
              <a:rPr sz="40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cryogen</a:t>
            </a:r>
            <a:r>
              <a:rPr sz="40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40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40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40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endParaRPr sz="4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4"/>
          <p:cNvSpPr/>
          <p:nvPr/>
        </p:nvSpPr>
        <p:spPr>
          <a:xfrm>
            <a:off x="4356132" y="1427027"/>
            <a:ext cx="17249775" cy="6998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61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01650" indent="-444500" algn="l" rtl="0" eaLnBrk="0">
              <a:lnSpc>
                <a:spcPct val="109000"/>
              </a:lnSpc>
              <a:tabLst/>
            </a:pP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·Gradient</a:t>
            </a:r>
            <a:r>
              <a:rPr sz="55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9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</a:t>
            </a:r>
            <a:r>
              <a:rPr sz="55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ires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magnet,which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enable</a:t>
            </a:r>
            <a:r>
              <a:rPr sz="5500" kern="0" spc="1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1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creat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55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additional</a:t>
            </a:r>
            <a:r>
              <a:rPr sz="5500" kern="0" spc="1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fields,which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are,in  a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way,superimpos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ed</a:t>
            </a:r>
            <a:r>
              <a:rPr sz="55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55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55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501650" indent="-488950" algn="l" rtl="0" eaLnBrk="0">
              <a:lnSpc>
                <a:spcPct val="98000"/>
              </a:lnSpc>
              <a:spcBef>
                <a:spcPts val="298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·There</a:t>
            </a:r>
            <a:r>
              <a:rPr sz="55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55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sets</a:t>
            </a:r>
            <a:r>
              <a:rPr sz="55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 wi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res.Each</a:t>
            </a:r>
            <a:r>
              <a:rPr sz="55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</a:t>
            </a:r>
            <a:r>
              <a:rPr sz="55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5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create</a:t>
            </a:r>
            <a:r>
              <a:rPr sz="55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</a:t>
            </a:r>
            <a:r>
              <a:rPr sz="55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directio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n:Z,X</a:t>
            </a:r>
            <a:r>
              <a:rPr sz="55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 Y.When</a:t>
            </a:r>
            <a:r>
              <a:rPr sz="55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  is  fed</a:t>
            </a:r>
            <a:r>
              <a:rPr sz="55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5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</a:t>
            </a:r>
            <a:r>
              <a:rPr sz="5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gradient,then</a:t>
            </a:r>
            <a:r>
              <a:rPr sz="5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agnetic</a:t>
            </a:r>
            <a:r>
              <a:rPr sz="5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generated</a:t>
            </a:r>
            <a:r>
              <a:rPr sz="55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 Z</a:t>
            </a:r>
            <a:r>
              <a:rPr sz="5500" kern="0" spc="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direction.</a:t>
            </a:r>
            <a:endParaRPr sz="5500" dirty="0">
              <a:latin typeface="Arial"/>
              <a:ea typeface="Arial"/>
              <a:cs typeface="Arial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23660199" y="13769313"/>
            <a:ext cx="388620" cy="475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543"/>
              </a:lnSpc>
              <a:tabLst/>
            </a:pPr>
            <a:r>
              <a:rPr sz="2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40</a:t>
            </a:r>
            <a:endParaRPr sz="2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8"/>
          <p:cNvPicPr>
            <a:picLocks noChangeAspect="1"/>
          </p:cNvPicPr>
          <p:nvPr/>
        </p:nvPicPr>
        <p:blipFill rotWithShape="1">
          <a:blip r:embed="rId2"/>
          <a:srcRect l="22720" t="16888" r="21839" b="17686"/>
          <a:stretch/>
        </p:blipFill>
        <p:spPr>
          <a:xfrm rot="21600000">
            <a:off x="3848046" y="1420079"/>
            <a:ext cx="18313507" cy="12159574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23647452" y="13889505"/>
            <a:ext cx="350520" cy="331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8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26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41</a:t>
            </a:r>
            <a:endParaRPr sz="2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26245" y="713053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D:\谷歌浏览器下载内容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box 274"/>
          <p:cNvSpPr/>
          <p:nvPr/>
        </p:nvSpPr>
        <p:spPr>
          <a:xfrm>
            <a:off x="1943222" y="3598618"/>
            <a:ext cx="19618325" cy="8739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469265" indent="-444500" algn="l" rtl="0" eaLnBrk="0">
              <a:lnSpc>
                <a:spcPct val="103000"/>
              </a:lnSpc>
              <a:spcBef>
                <a:spcPts val="2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·Gradient   coil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provide</a:t>
            </a:r>
            <a:r>
              <a:rPr sz="55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linear   gradat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    or   slope   of   the</a:t>
            </a:r>
            <a:r>
              <a:rPr sz="5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55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one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</a:t>
            </a:r>
            <a:r>
              <a:rPr sz="55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solenoid</a:t>
            </a:r>
            <a:r>
              <a:rPr sz="55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55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end.The</a:t>
            </a:r>
            <a:r>
              <a:rPr sz="55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   are   applied   by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passing   current</a:t>
            </a:r>
            <a:r>
              <a:rPr sz="5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through</a:t>
            </a:r>
            <a:r>
              <a:rPr sz="55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55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55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certain</a:t>
            </a:r>
            <a:r>
              <a:rPr sz="55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direction.This</a:t>
            </a:r>
            <a:r>
              <a:rPr sz="55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either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increases</a:t>
            </a:r>
            <a:r>
              <a:rPr sz="55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55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eases</a:t>
            </a:r>
            <a:r>
              <a:rPr sz="55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5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5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5500" kern="0" spc="1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either</a:t>
            </a:r>
            <a:r>
              <a:rPr sz="5500" kern="0" spc="10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side</a:t>
            </a:r>
            <a:r>
              <a:rPr sz="5500" kern="0" spc="1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isocentre</a:t>
            </a:r>
            <a:r>
              <a:rPr sz="5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69265" indent="-456565" algn="l" rtl="0" eaLnBrk="0">
              <a:lnSpc>
                <a:spcPct val="104000"/>
              </a:lnSpc>
              <a:spcBef>
                <a:spcPts val="208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    magnetic</a:t>
            </a:r>
            <a:r>
              <a:rPr sz="55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field,which    is</a:t>
            </a:r>
            <a:r>
              <a:rPr sz="55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generated,is</a:t>
            </a:r>
            <a:r>
              <a:rPr sz="55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very</a:t>
            </a:r>
            <a:r>
              <a:rPr sz="55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strong.</a:t>
            </a:r>
            <a:r>
              <a:rPr sz="55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Although</a:t>
            </a:r>
            <a:r>
              <a:rPr sz="55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7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55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5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5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very</a:t>
            </a:r>
            <a:r>
              <a:rPr sz="55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tightly</a:t>
            </a:r>
            <a:r>
              <a:rPr sz="55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fixed</a:t>
            </a:r>
            <a:r>
              <a:rPr sz="55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5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5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kind</a:t>
            </a:r>
            <a:r>
              <a:rPr sz="55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resin,the</a:t>
            </a:r>
            <a:r>
              <a:rPr sz="55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forces,exhibited</a:t>
            </a:r>
            <a:r>
              <a:rPr sz="5500" kern="0" spc="1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55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</a:t>
            </a:r>
            <a:r>
              <a:rPr sz="55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coil,are</a:t>
            </a:r>
            <a:r>
              <a:rPr sz="55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enough</a:t>
            </a:r>
            <a:r>
              <a:rPr sz="55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make</a:t>
            </a:r>
            <a:r>
              <a:rPr sz="55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them</a:t>
            </a:r>
            <a:r>
              <a:rPr sz="55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vibrate,hence</a:t>
            </a:r>
            <a:r>
              <a:rPr sz="55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500" kern="0" spc="8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noise.</a:t>
            </a:r>
            <a:endParaRPr sz="5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69932" y="2520963"/>
            <a:ext cx="8470806" cy="6883457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35430" y="2501944"/>
            <a:ext cx="7975584" cy="6927786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4686193" y="10542251"/>
            <a:ext cx="16358235" cy="1204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425"/>
              </a:lnSpc>
              <a:tabLst/>
            </a:pP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Figure</a:t>
            </a:r>
            <a:r>
              <a:rPr sz="3300" i="1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shows</a:t>
            </a:r>
            <a:r>
              <a:rPr sz="3300" i="1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schematically</a:t>
            </a:r>
            <a:r>
              <a:rPr sz="3300" i="1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</a:t>
            </a:r>
            <a:r>
              <a:rPr sz="3300" i="1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300" i="1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3300" i="1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3300" i="1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3300" i="1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</a:t>
            </a:r>
            <a:r>
              <a:rPr sz="3300" i="1" kern="0" spc="6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3300" i="1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cylinder.</a:t>
            </a:r>
            <a:r>
              <a:rPr sz="3300" i="1" kern="0" spc="-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3300" i="1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cylinder</a:t>
            </a:r>
            <a:r>
              <a:rPr sz="3300" i="1" kern="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endParaRPr sz="33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ts val="4425"/>
              </a:lnSpc>
              <a:spcBef>
                <a:spcPts val="431"/>
              </a:spcBef>
              <a:tabLst/>
            </a:pP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then</a:t>
            </a:r>
            <a:r>
              <a:rPr sz="3300" i="1" kern="0" spc="7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placed</a:t>
            </a:r>
            <a:r>
              <a:rPr sz="3300" i="1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3300" i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3300" i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r>
              <a:rPr sz="3300" i="1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bore</a:t>
            </a:r>
            <a:r>
              <a:rPr sz="3300" i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3300" dirty="0">
              <a:latin typeface="Arial"/>
              <a:ea typeface="Arial"/>
              <a:cs typeface="Arial"/>
            </a:endParaRPr>
          </a:p>
        </p:txBody>
      </p:sp>
      <p:sp>
        <p:nvSpPr>
          <p:cNvPr id="284" name="textbox 284"/>
          <p:cNvSpPr/>
          <p:nvPr/>
        </p:nvSpPr>
        <p:spPr>
          <a:xfrm>
            <a:off x="23647452" y="13768982"/>
            <a:ext cx="388620" cy="475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543"/>
              </a:lnSpc>
              <a:tabLst/>
            </a:pPr>
            <a:r>
              <a:rPr sz="26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43</a:t>
            </a:r>
            <a:endParaRPr sz="26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8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4524" r="15700" b="9390"/>
          <a:stretch/>
        </p:blipFill>
        <p:spPr>
          <a:xfrm rot="21600000">
            <a:off x="3871609" y="3657600"/>
            <a:ext cx="18054536" cy="9649838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4660964" y="821566"/>
            <a:ext cx="16744314" cy="2023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0000"/>
              </a:lnSpc>
              <a:tabLst/>
            </a:pPr>
            <a:r>
              <a:rPr sz="7000" b="1" kern="0" spc="-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Objects to be</a:t>
            </a:r>
            <a:r>
              <a:rPr sz="7000" b="1" kern="0" spc="-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excluded from different</a:t>
            </a:r>
            <a:r>
              <a:rPr sz="7000" b="1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0" b="1" kern="0" spc="-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level</a:t>
            </a:r>
            <a:endParaRPr sz="7000" dirty="0">
              <a:latin typeface="Arial"/>
              <a:ea typeface="Arial"/>
              <a:cs typeface="Arial"/>
            </a:endParaRPr>
          </a:p>
          <a:p>
            <a:pPr marL="5041900" algn="l" rtl="0" eaLnBrk="0">
              <a:lnSpc>
                <a:spcPts val="9000"/>
              </a:lnSpc>
              <a:tabLst/>
            </a:pPr>
            <a:r>
              <a:rPr sz="7100" b="1" kern="0" spc="-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magnetic field</a:t>
            </a:r>
            <a:endParaRPr sz="7100" dirty="0">
              <a:latin typeface="Arial"/>
              <a:ea typeface="Arial"/>
              <a:cs typeface="Arial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7283513" y="6793928"/>
            <a:ext cx="5249545" cy="1167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6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Analog</a:t>
            </a:r>
            <a:r>
              <a:rPr sz="3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</a:t>
            </a:r>
            <a:r>
              <a:rPr sz="3100" kern="0" spc="0" baseline="6721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Disk</a:t>
            </a:r>
            <a:endParaRPr sz="3100" baseline="6721" dirty="0">
              <a:latin typeface="Arial"/>
              <a:ea typeface="Arial"/>
              <a:cs typeface="Arial"/>
            </a:endParaRPr>
          </a:p>
          <a:p>
            <a:pPr marL="2329814" algn="l" rtl="0" eaLnBrk="0">
              <a:lnSpc>
                <a:spcPts val="2715"/>
              </a:lnSpc>
              <a:tabLst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drives</a:t>
            </a:r>
            <a:endParaRPr sz="2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spcBef>
                <a:spcPts val="441"/>
              </a:spcBef>
              <a:tabLst/>
            </a:pP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Video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12007896" y="10282173"/>
            <a:ext cx="3531870" cy="144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2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CRT's</a:t>
            </a:r>
            <a:endParaRPr sz="3000" dirty="0">
              <a:latin typeface="Arial"/>
              <a:ea typeface="Arial"/>
              <a:cs typeface="Arial"/>
            </a:endParaRPr>
          </a:p>
          <a:p>
            <a:pPr marL="2069464" algn="l" rtl="0" eaLnBrk="0">
              <a:lnSpc>
                <a:spcPts val="3475"/>
              </a:lnSpc>
              <a:spcBef>
                <a:spcPts val="1485"/>
              </a:spcBef>
              <a:tabLst/>
            </a:pPr>
            <a:r>
              <a:rPr sz="2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Image</a:t>
            </a:r>
            <a:endParaRPr sz="25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794"/>
              </a:lnSpc>
              <a:spcBef>
                <a:spcPts val="454"/>
              </a:spcBef>
              <a:tabLst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intensifiers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14223916" y="7003906"/>
            <a:ext cx="2636520" cy="1845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9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Pacemakers</a:t>
            </a: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spcBef>
                <a:spcPts val="5"/>
              </a:spcBef>
              <a:tabLst/>
            </a:pP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0.1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7531124" y="8019714"/>
            <a:ext cx="5394325" cy="826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909"/>
              </a:lnSpc>
              <a:tabLst/>
            </a:pPr>
            <a:r>
              <a:rPr sz="3100" kern="0" spc="0" baseline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watches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</a:t>
            </a:r>
            <a:r>
              <a:rPr sz="3200" kern="0" spc="0" baseline="37889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camera</a:t>
            </a:r>
            <a:endParaRPr sz="3200" baseline="37889" dirty="0">
              <a:latin typeface="Arial"/>
              <a:ea typeface="Arial"/>
              <a:cs typeface="Arial"/>
            </a:endParaRPr>
          </a:p>
          <a:p>
            <a:pPr marL="1530350" algn="l" rtl="0" eaLnBrk="0">
              <a:lnSpc>
                <a:spcPts val="3391"/>
              </a:lnSpc>
              <a:tabLst/>
            </a:pP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8667743" y="9645263"/>
            <a:ext cx="2256154" cy="1605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8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64515" algn="l" rtl="0" eaLnBrk="0">
              <a:lnSpc>
                <a:spcPct val="79000"/>
              </a:lnSpc>
              <a:tabLst/>
            </a:pPr>
            <a:r>
              <a:rPr sz="3900" kern="0" spc="-50" baseline="-6677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/</a:t>
            </a:r>
            <a:r>
              <a:rPr sz="2500" kern="0" spc="2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4600" i="1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oo</a:t>
            </a:r>
            <a:endParaRPr sz="4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4"/>
              </a:spcBef>
              <a:tabLst/>
            </a:pPr>
            <a:r>
              <a:rPr sz="3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/Computers</a:t>
            </a:r>
            <a:endParaRPr sz="3400" dirty="0">
              <a:latin typeface="Arial"/>
              <a:ea typeface="Arial"/>
              <a:cs typeface="Arial"/>
            </a:endParaRPr>
          </a:p>
        </p:txBody>
      </p:sp>
      <p:sp>
        <p:nvSpPr>
          <p:cNvPr id="300" name="textbox 300"/>
          <p:cNvSpPr/>
          <p:nvPr/>
        </p:nvSpPr>
        <p:spPr>
          <a:xfrm>
            <a:off x="5054490" y="7276757"/>
            <a:ext cx="1790700" cy="1971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74700" algn="l" rtl="0" eaLnBrk="0">
              <a:lnSpc>
                <a:spcPts val="4157"/>
              </a:lnSpc>
              <a:tabLst/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5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4100" b="1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4100" dirty="0">
              <a:latin typeface="Arial"/>
              <a:ea typeface="Arial"/>
              <a:cs typeface="Arial"/>
            </a:endParaRPr>
          </a:p>
        </p:txBody>
      </p:sp>
      <p:sp>
        <p:nvSpPr>
          <p:cNvPr id="302" name="textbox 302"/>
          <p:cNvSpPr/>
          <p:nvPr/>
        </p:nvSpPr>
        <p:spPr>
          <a:xfrm>
            <a:off x="19767599" y="6464191"/>
            <a:ext cx="1320800" cy="2413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250"/>
              </a:lnSpc>
              <a:tabLst/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Nuclear</a:t>
            </a:r>
            <a:endParaRPr sz="3000" dirty="0">
              <a:latin typeface="Arial"/>
              <a:ea typeface="Arial"/>
              <a:cs typeface="Arial"/>
            </a:endParaRPr>
          </a:p>
          <a:p>
            <a:pPr marL="31115" algn="l" rtl="0" eaLnBrk="0">
              <a:lnSpc>
                <a:spcPts val="2950"/>
              </a:lnSpc>
              <a:tabLst/>
            </a:pPr>
            <a:r>
              <a:rPr sz="22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camera</a:t>
            </a:r>
            <a:endParaRPr sz="2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15265" algn="l" rtl="0" eaLnBrk="0">
              <a:lnSpc>
                <a:spcPct val="82000"/>
              </a:lnSpc>
              <a:spcBef>
                <a:spcPts val="4"/>
              </a:spcBef>
              <a:tabLst/>
            </a:pPr>
            <a:r>
              <a:rPr sz="2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mT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sp>
        <p:nvSpPr>
          <p:cNvPr id="304" name="textbox 304"/>
          <p:cNvSpPr/>
          <p:nvPr/>
        </p:nvSpPr>
        <p:spPr>
          <a:xfrm>
            <a:off x="7054888" y="10002880"/>
            <a:ext cx="1268094" cy="75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09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1300" indent="-228600" algn="l" rtl="0" eaLnBrk="0">
              <a:lnSpc>
                <a:spcPct val="80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Credit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Cards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306" name="textbox 306"/>
          <p:cNvSpPr/>
          <p:nvPr/>
        </p:nvSpPr>
        <p:spPr>
          <a:xfrm>
            <a:off x="17926121" y="11330003"/>
            <a:ext cx="2076450" cy="403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2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r>
              <a:rPr sz="30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scanner</a:t>
            </a:r>
            <a:endParaRPr sz="3000" dirty="0">
              <a:latin typeface="Arial"/>
              <a:ea typeface="Arial"/>
              <a:cs typeface="Arial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13150756" y="8197152"/>
            <a:ext cx="727075" cy="735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588"/>
              </a:lnSpc>
              <a:tabLst/>
            </a:pPr>
            <a:r>
              <a:rPr sz="41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0.5</a:t>
            </a:r>
            <a:endParaRPr sz="4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3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16815" r="23851" b="2157"/>
          <a:stretch/>
        </p:blipFill>
        <p:spPr>
          <a:xfrm rot="21600000">
            <a:off x="6595353" y="2470827"/>
            <a:ext cx="13035064" cy="11828834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7486647" y="1101721"/>
            <a:ext cx="10687684" cy="1055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109"/>
              </a:lnSpc>
              <a:tabLst/>
            </a:pP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ACR safety zones</a:t>
            </a:r>
            <a:r>
              <a:rPr sz="59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9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 facility</a:t>
            </a:r>
            <a:endParaRPr sz="59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316"/>
          <p:cNvSpPr/>
          <p:nvPr/>
        </p:nvSpPr>
        <p:spPr>
          <a:xfrm>
            <a:off x="4356132" y="1425085"/>
            <a:ext cx="17035780" cy="109486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01114" algn="l" rtl="0" eaLnBrk="0">
              <a:lnSpc>
                <a:spcPct val="81000"/>
              </a:lnSpc>
              <a:tabLst/>
            </a:pPr>
            <a:r>
              <a:rPr sz="81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 Absorption</a:t>
            </a:r>
            <a:r>
              <a:rPr sz="81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</a:t>
            </a:r>
            <a:r>
              <a:rPr sz="81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81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1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(SAR)</a:t>
            </a:r>
            <a:endParaRPr sz="8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10565" indent="-697865" algn="l" rtl="0" eaLnBrk="0">
              <a:lnSpc>
                <a:spcPct val="107000"/>
              </a:lnSpc>
              <a:spcBef>
                <a:spcPts val="1711"/>
              </a:spcBef>
              <a:tabLst/>
            </a:pP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·The</a:t>
            </a:r>
            <a:r>
              <a:rPr sz="5700" kern="0" spc="9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physiolo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gic</a:t>
            </a:r>
            <a:r>
              <a:rPr sz="57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</a:t>
            </a:r>
            <a:r>
              <a:rPr sz="57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7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intensity</a:t>
            </a:r>
            <a:r>
              <a:rPr sz="57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7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57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energy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deposition</a:t>
            </a:r>
            <a:r>
              <a:rPr sz="57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7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r>
              <a:rPr sz="57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7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cal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led</a:t>
            </a:r>
            <a:r>
              <a:rPr sz="5700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7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</a:t>
            </a:r>
            <a:endParaRPr sz="5700" dirty="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ts val="7837"/>
              </a:lnSpc>
              <a:tabLst/>
            </a:pP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absorption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SAR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units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kg</a:t>
            </a:r>
            <a:endParaRPr sz="5700" dirty="0">
              <a:latin typeface="Arial"/>
              <a:ea typeface="Arial"/>
              <a:cs typeface="Arial"/>
            </a:endParaRPr>
          </a:p>
          <a:p>
            <a:pPr marL="710565" indent="-697865" algn="l" rtl="0" eaLnBrk="0">
              <a:lnSpc>
                <a:spcPct val="110000"/>
              </a:lnSpc>
              <a:spcBef>
                <a:spcPts val="1037"/>
              </a:spcBef>
              <a:tabLst/>
            </a:pPr>
            <a:r>
              <a:rPr sz="5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·SAR</a:t>
            </a:r>
            <a:r>
              <a:rPr sz="57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7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7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57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energy</a:t>
            </a:r>
            <a:r>
              <a:rPr sz="57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deposited</a:t>
            </a:r>
            <a:r>
              <a:rPr sz="57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</a:t>
            </a:r>
            <a:r>
              <a:rPr sz="57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</a:t>
            </a:r>
            <a:r>
              <a:rPr sz="57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mass</a:t>
            </a:r>
            <a:r>
              <a:rPr sz="57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tissue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7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mean</a:t>
            </a:r>
            <a:r>
              <a:rPr sz="57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SAR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57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exceed</a:t>
            </a:r>
            <a:r>
              <a:rPr sz="57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0.4W/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Kg </a:t>
            </a:r>
            <a:r>
              <a:rPr sz="5700" kern="0" spc="-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(FDA)</a:t>
            </a:r>
            <a:endParaRPr sz="5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643"/>
              </a:lnSpc>
              <a:spcBef>
                <a:spcPts val="2206"/>
              </a:spcBef>
              <a:tabLst/>
            </a:pP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·SAR</a:t>
            </a:r>
            <a:r>
              <a:rPr sz="57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7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greater</a:t>
            </a:r>
            <a:r>
              <a:rPr sz="57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700" kern="0" spc="10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sz="57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r>
              <a:rPr sz="57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parts,high</a:t>
            </a:r>
            <a:r>
              <a:rPr sz="57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</a:t>
            </a:r>
            <a:r>
              <a:rPr sz="5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ic</a:t>
            </a:r>
            <a:endParaRPr sz="5700" dirty="0">
              <a:latin typeface="Arial"/>
              <a:ea typeface="Arial"/>
              <a:cs typeface="Arial"/>
            </a:endParaRPr>
          </a:p>
          <a:p>
            <a:pPr marL="710565" algn="l" rtl="0" eaLnBrk="0">
              <a:lnSpc>
                <a:spcPct val="114000"/>
              </a:lnSpc>
              <a:spcBef>
                <a:spcPts val="68"/>
              </a:spcBef>
              <a:tabLst/>
            </a:pPr>
            <a:r>
              <a:rPr sz="5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fields,180</a:t>
            </a:r>
            <a:r>
              <a:rPr sz="57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degree</a:t>
            </a:r>
            <a:r>
              <a:rPr sz="57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57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</a:t>
            </a:r>
            <a:r>
              <a:rPr sz="57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7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57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conductivity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tissues</a:t>
            </a:r>
            <a:r>
              <a:rPr sz="57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5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.g.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brain</a:t>
            </a:r>
            <a:r>
              <a:rPr sz="5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blood</a:t>
            </a:r>
            <a:r>
              <a:rPr sz="5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liver</a:t>
            </a:r>
            <a:r>
              <a:rPr sz="57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57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CSF</a:t>
            </a:r>
            <a:endParaRPr sz="57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18749" r="16373" b="5454"/>
          <a:stretch/>
        </p:blipFill>
        <p:spPr>
          <a:xfrm rot="21600000">
            <a:off x="4416356" y="2743200"/>
            <a:ext cx="17334691" cy="11089532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9340872" y="1449164"/>
            <a:ext cx="7038975" cy="3590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24914" algn="l" rtl="0" eaLnBrk="0">
              <a:lnSpc>
                <a:spcPct val="81000"/>
              </a:lnSpc>
              <a:tabLst/>
            </a:pPr>
            <a:r>
              <a:rPr sz="7900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7900" kern="0" spc="1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900" kern="0" spc="-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Safety</a:t>
            </a:r>
            <a:endParaRPr sz="7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02564" algn="l" rtl="0" eaLnBrk="0">
              <a:lnSpc>
                <a:spcPct val="82000"/>
              </a:lnSpc>
              <a:spcBef>
                <a:spcPts val="1032"/>
              </a:spcBef>
              <a:tabLst/>
            </a:pPr>
            <a:r>
              <a:rPr sz="3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   FREQUENCY</a:t>
            </a:r>
            <a:r>
              <a:rPr sz="3400" b="1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HEAT</a:t>
            </a:r>
            <a:r>
              <a:rPr sz="34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ING</a:t>
            </a:r>
            <a:endParaRPr sz="3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6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1027"/>
              </a:spcBef>
              <a:tabLst/>
            </a:pPr>
            <a:r>
              <a:rPr sz="3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  Absorpt</a:t>
            </a:r>
            <a:r>
              <a:rPr sz="3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  Rate(watts/kilo)</a:t>
            </a:r>
            <a:endParaRPr sz="3400" dirty="0">
              <a:latin typeface="Arial"/>
              <a:ea typeface="Arial"/>
              <a:cs typeface="Arial"/>
            </a:endParaRPr>
          </a:p>
          <a:p>
            <a:pPr marL="2044064" algn="l" rtl="0" eaLnBrk="0">
              <a:lnSpc>
                <a:spcPts val="4277"/>
              </a:lnSpc>
              <a:tabLst/>
            </a:pPr>
            <a:r>
              <a:rPr sz="3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Maximum</a:t>
            </a:r>
            <a:r>
              <a:rPr sz="3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Limits</a:t>
            </a:r>
            <a:endParaRPr sz="3400" dirty="0">
              <a:latin typeface="Arial"/>
              <a:ea typeface="Arial"/>
              <a:cs typeface="Arial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9829852" y="9674238"/>
            <a:ext cx="4650104" cy="4060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07514" algn="l" rtl="0" eaLnBrk="0">
              <a:lnSpc>
                <a:spcPts val="2324"/>
              </a:lnSpc>
              <a:tabLst/>
            </a:pP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78914" algn="l" rtl="0" eaLnBrk="0">
              <a:lnSpc>
                <a:spcPct val="81000"/>
              </a:lnSpc>
              <a:spcBef>
                <a:spcPts val="932"/>
              </a:spcBef>
              <a:tabLst/>
            </a:pP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</a:t>
            </a:r>
            <a:r>
              <a:rPr sz="31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Time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spcBef>
                <a:spcPts val="933"/>
              </a:spcBef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31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31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r>
              <a:rPr sz="3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</a:t>
            </a:r>
            <a:r>
              <a:rPr sz="31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Flip</a:t>
            </a:r>
            <a:r>
              <a:rPr sz="31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gles</a:t>
            </a:r>
            <a:endParaRPr sz="3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563"/>
              </a:spcBef>
              <a:tabLst/>
            </a:pP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Pulses</a:t>
            </a:r>
            <a:r>
              <a:rPr sz="31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</a:t>
            </a:r>
            <a:r>
              <a:rPr sz="31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Cycle</a:t>
            </a:r>
            <a:endParaRPr sz="3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301"/>
              </a:spcBef>
              <a:tabLst/>
            </a:pP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324" name="textbox 324"/>
          <p:cNvSpPr/>
          <p:nvPr/>
        </p:nvSpPr>
        <p:spPr>
          <a:xfrm>
            <a:off x="11214082" y="5420979"/>
            <a:ext cx="1706245" cy="2566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04215" algn="l" rtl="0" eaLnBrk="0">
              <a:lnSpc>
                <a:spcPts val="3134"/>
              </a:lnSpc>
              <a:tabLst/>
            </a:pPr>
            <a:r>
              <a:rPr sz="2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endParaRPr sz="2300" dirty="0">
              <a:latin typeface="Arial"/>
              <a:ea typeface="Arial"/>
              <a:cs typeface="Arial"/>
            </a:endParaRPr>
          </a:p>
          <a:p>
            <a:pPr marL="323215" algn="l" rtl="0" eaLnBrk="0">
              <a:lnSpc>
                <a:spcPct val="82000"/>
              </a:lnSpc>
              <a:spcBef>
                <a:spcPts val="1738"/>
              </a:spcBef>
              <a:tabLst/>
            </a:pPr>
            <a:r>
              <a:rPr sz="31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Peak</a:t>
            </a:r>
            <a:endParaRPr sz="3100" dirty="0">
              <a:latin typeface="Arial"/>
              <a:ea typeface="Arial"/>
              <a:cs typeface="Arial"/>
            </a:endParaRPr>
          </a:p>
          <a:p>
            <a:pPr marL="241300" algn="l" rtl="0" eaLnBrk="0">
              <a:lnSpc>
                <a:spcPct val="82000"/>
              </a:lnSpc>
              <a:spcBef>
                <a:spcPts val="483"/>
              </a:spcBef>
              <a:tabLst/>
            </a:pPr>
            <a:r>
              <a:rPr sz="31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31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Any</a:t>
            </a:r>
            <a:endParaRPr sz="3100" dirty="0">
              <a:latin typeface="Arial"/>
              <a:ea typeface="Arial"/>
              <a:cs typeface="Arial"/>
            </a:endParaRPr>
          </a:p>
          <a:p>
            <a:pPr marL="259715" algn="l" rtl="0" eaLnBrk="0">
              <a:lnSpc>
                <a:spcPts val="2643"/>
              </a:lnSpc>
              <a:spcBef>
                <a:spcPts val="1608"/>
              </a:spcBef>
              <a:tabLst/>
            </a:pPr>
            <a:r>
              <a:rPr sz="3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Gram</a:t>
            </a:r>
            <a:endParaRPr sz="3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31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Tissue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326" name="textbox 326"/>
          <p:cNvSpPr/>
          <p:nvPr/>
        </p:nvSpPr>
        <p:spPr>
          <a:xfrm>
            <a:off x="15379780" y="5263155"/>
            <a:ext cx="2112645" cy="1468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04215" algn="l" rtl="0" eaLnBrk="0">
              <a:lnSpc>
                <a:spcPts val="4293"/>
              </a:lnSpc>
              <a:tabLst/>
            </a:pP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0.4</a:t>
            </a:r>
            <a:endParaRPr sz="3100" dirty="0">
              <a:latin typeface="Arial"/>
              <a:ea typeface="Arial"/>
              <a:cs typeface="Arial"/>
            </a:endParaRPr>
          </a:p>
          <a:p>
            <a:pPr marL="12700" indent="94614" algn="l" rtl="0" eaLnBrk="0">
              <a:lnSpc>
                <a:spcPct val="85000"/>
              </a:lnSpc>
              <a:spcBef>
                <a:spcPts val="435"/>
              </a:spcBef>
              <a:tabLst/>
            </a:pPr>
            <a:r>
              <a:rPr sz="3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Averaged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r>
              <a:rPr sz="34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endParaRPr sz="3400" dirty="0">
              <a:latin typeface="Arial"/>
              <a:ea typeface="Arial"/>
              <a:cs typeface="Arial"/>
            </a:endParaRPr>
          </a:p>
        </p:txBody>
      </p:sp>
      <p:sp>
        <p:nvSpPr>
          <p:cNvPr id="328" name="textbox 328"/>
          <p:cNvSpPr/>
          <p:nvPr/>
        </p:nvSpPr>
        <p:spPr>
          <a:xfrm>
            <a:off x="7086620" y="5386078"/>
            <a:ext cx="2073910" cy="1397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30250" algn="l" rtl="0" eaLnBrk="0">
              <a:lnSpc>
                <a:spcPts val="3748"/>
              </a:lnSpc>
              <a:tabLst/>
            </a:pP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3.2</a:t>
            </a:r>
            <a:endParaRPr sz="2700" dirty="0">
              <a:latin typeface="Arial"/>
              <a:ea typeface="Arial"/>
              <a:cs typeface="Arial"/>
            </a:endParaRPr>
          </a:p>
          <a:p>
            <a:pPr marL="12700" indent="113664" algn="l" rtl="0" eaLnBrk="0">
              <a:lnSpc>
                <a:spcPct val="91000"/>
              </a:lnSpc>
              <a:spcBef>
                <a:spcPts val="278"/>
              </a:spcBef>
              <a:tabLst/>
            </a:pPr>
            <a:r>
              <a:rPr sz="3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Averaged</a:t>
            </a: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r>
              <a:rPr sz="31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11525157" y="9876645"/>
            <a:ext cx="1200785" cy="570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(watts)</a:t>
            </a:r>
            <a:endParaRPr sz="3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44" y="342862"/>
            <a:ext cx="26003356" cy="14630400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7626319" y="1071235"/>
            <a:ext cx="7750175" cy="9740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71800" algn="l" rtl="0" eaLnBrk="0">
              <a:lnSpc>
                <a:spcPts val="11734"/>
              </a:lnSpc>
              <a:tabLst/>
            </a:pPr>
            <a:r>
              <a:rPr sz="8200" b="1" kern="0" spc="-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 safety</a:t>
            </a:r>
            <a:endParaRPr sz="8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83514" algn="l" rtl="0" eaLnBrk="0">
              <a:lnSpc>
                <a:spcPts val="5963"/>
              </a:lnSpc>
              <a:spcBef>
                <a:spcPts val="1360"/>
              </a:spcBef>
              <a:tabLst/>
            </a:pPr>
            <a:r>
              <a:rPr sz="4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4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</a:t>
            </a:r>
            <a:endParaRPr sz="4500" dirty="0">
              <a:latin typeface="Arial"/>
              <a:ea typeface="Arial"/>
              <a:cs typeface="Arial"/>
            </a:endParaRPr>
          </a:p>
          <a:p>
            <a:pPr marL="183514" algn="l" rtl="0" eaLnBrk="0">
              <a:lnSpc>
                <a:spcPts val="4396"/>
              </a:lnSpc>
              <a:tabLst/>
            </a:pP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(An</a:t>
            </a:r>
            <a:r>
              <a:rPr sz="33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item</a:t>
            </a:r>
            <a:r>
              <a:rPr sz="33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</a:t>
            </a:r>
            <a:r>
              <a:rPr sz="3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33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poses</a:t>
            </a:r>
            <a:r>
              <a:rPr sz="33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endParaRPr sz="3300" dirty="0">
              <a:latin typeface="Arial"/>
              <a:ea typeface="Arial"/>
              <a:cs typeface="Arial"/>
            </a:endParaRPr>
          </a:p>
          <a:p>
            <a:pPr marL="183514" algn="l" rtl="0" eaLnBrk="0">
              <a:lnSpc>
                <a:spcPts val="4566"/>
              </a:lnSpc>
              <a:spcBef>
                <a:spcPts val="184"/>
              </a:spcBef>
              <a:tabLst/>
            </a:pPr>
            <a:r>
              <a:rPr sz="33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Known</a:t>
            </a:r>
            <a:r>
              <a:rPr sz="33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hazard</a:t>
            </a:r>
            <a:r>
              <a:rPr sz="3300" kern="0" spc="8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33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</a:t>
            </a:r>
            <a:r>
              <a:rPr sz="33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3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environment)</a:t>
            </a:r>
            <a:endParaRPr sz="3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133"/>
              </a:lnSpc>
              <a:spcBef>
                <a:spcPts val="1355"/>
              </a:spcBef>
              <a:tabLst/>
            </a:pP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45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</a:t>
            </a:r>
            <a:r>
              <a:rPr sz="45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45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cert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ain</a:t>
            </a:r>
            <a:r>
              <a:rPr sz="45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conditions</a:t>
            </a:r>
            <a:endParaRPr sz="4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6"/>
              </a:spcBef>
              <a:tabLst/>
            </a:pPr>
            <a:r>
              <a:rPr sz="45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45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Unsafe</a:t>
            </a:r>
            <a:endParaRPr sz="4500" dirty="0">
              <a:latin typeface="Arial"/>
              <a:ea typeface="Arial"/>
              <a:cs typeface="Arial"/>
            </a:endParaRPr>
          </a:p>
        </p:txBody>
      </p:sp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399260" y="6324576"/>
            <a:ext cx="2451143" cy="2666974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418247" y="9461479"/>
            <a:ext cx="2285982" cy="25654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2"/>
          <p:cNvSpPr/>
          <p:nvPr/>
        </p:nvSpPr>
        <p:spPr>
          <a:xfrm>
            <a:off x="1955706" y="1269105"/>
            <a:ext cx="17718405" cy="9059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95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2550" algn="l" rtl="0" eaLnBrk="0">
              <a:lnSpc>
                <a:spcPct val="82000"/>
              </a:lnSpc>
              <a:tabLst/>
            </a:pPr>
            <a:r>
              <a:rPr sz="7200" b="1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PRECAUTIONS</a:t>
            </a:r>
            <a:endParaRPr sz="7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554"/>
              </a:lnSpc>
              <a:spcBef>
                <a:spcPts val="1620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1.Always</a:t>
            </a:r>
            <a:r>
              <a:rPr sz="54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screen</a:t>
            </a:r>
            <a:r>
              <a:rPr sz="5400" kern="0" spc="5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r>
              <a:rPr sz="5400" kern="0" spc="6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nd</a:t>
            </a:r>
            <a:r>
              <a:rPr sz="54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accompanying</a:t>
            </a:r>
            <a:r>
              <a:rPr sz="5400" kern="0" spc="8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person</a:t>
            </a:r>
            <a:endParaRPr sz="5400" dirty="0">
              <a:latin typeface="Arial"/>
              <a:ea typeface="Arial"/>
              <a:cs typeface="Arial"/>
            </a:endParaRPr>
          </a:p>
          <a:p>
            <a:pPr marL="685800" algn="l" rtl="0" eaLnBrk="0">
              <a:lnSpc>
                <a:spcPct val="88000"/>
              </a:lnSpc>
              <a:spcBef>
                <a:spcPts val="48"/>
              </a:spcBef>
              <a:tabLst/>
            </a:pP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4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any</a:t>
            </a:r>
            <a:r>
              <a:rPr sz="5400" kern="0" spc="1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meta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llic</a:t>
            </a:r>
            <a:r>
              <a:rPr sz="5400" kern="0" spc="9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objects.Metallic</a:t>
            </a:r>
            <a:r>
              <a:rPr sz="54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objects</a:t>
            </a:r>
            <a:r>
              <a:rPr sz="54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4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</a:t>
            </a:r>
            <a:endParaRPr sz="5400" dirty="0">
              <a:latin typeface="Arial"/>
              <a:ea typeface="Arial"/>
              <a:cs typeface="Arial"/>
            </a:endParaRPr>
          </a:p>
          <a:p>
            <a:pPr marL="685800" algn="l" rtl="0" eaLnBrk="0">
              <a:lnSpc>
                <a:spcPct val="86000"/>
              </a:lnSpc>
              <a:spcBef>
                <a:spcPts val="52"/>
              </a:spcBef>
              <a:tabLst/>
            </a:pP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projectile</a:t>
            </a:r>
            <a:r>
              <a:rPr sz="5400" kern="0" spc="1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because</a:t>
            </a:r>
            <a:r>
              <a:rPr sz="54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strong</a:t>
            </a:r>
            <a:r>
              <a:rPr sz="5400" kern="0" spc="1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r>
              <a:rPr sz="54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attrac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tion.This</a:t>
            </a:r>
            <a:endParaRPr sz="5400" dirty="0">
              <a:latin typeface="Arial"/>
              <a:ea typeface="Arial"/>
              <a:cs typeface="Arial"/>
            </a:endParaRPr>
          </a:p>
          <a:p>
            <a:pPr marL="685800" algn="l" rtl="0" eaLnBrk="0">
              <a:lnSpc>
                <a:spcPct val="84000"/>
              </a:lnSpc>
              <a:spcBef>
                <a:spcPts val="58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</a:t>
            </a:r>
            <a:r>
              <a:rPr sz="54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4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life</a:t>
            </a:r>
            <a:r>
              <a:rPr sz="5400" kern="0" spc="3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threatening</a:t>
            </a:r>
            <a:r>
              <a:rPr sz="54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consequences.</a:t>
            </a:r>
            <a:endParaRPr sz="5400" dirty="0">
              <a:latin typeface="Arial"/>
              <a:ea typeface="Arial"/>
              <a:cs typeface="Arial"/>
            </a:endParaRPr>
          </a:p>
          <a:p>
            <a:pPr marL="685800" indent="-673100" algn="l" rtl="0" eaLnBrk="0">
              <a:lnSpc>
                <a:spcPct val="100000"/>
              </a:lnSpc>
              <a:spcBef>
                <a:spcPts val="65"/>
              </a:spcBef>
              <a:tabLst/>
            </a:pP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2.Always</a:t>
            </a:r>
            <a:r>
              <a:rPr sz="54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see</a:t>
            </a:r>
            <a:r>
              <a:rPr sz="5400" kern="0" spc="4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54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 w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ires</a:t>
            </a:r>
            <a:r>
              <a:rPr sz="54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4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well</a:t>
            </a:r>
            <a:r>
              <a:rPr sz="54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insulated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54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touching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patient's</a:t>
            </a:r>
            <a:r>
              <a:rPr sz="54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body.It</a:t>
            </a:r>
            <a:r>
              <a:rPr sz="54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4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ause</a:t>
            </a:r>
            <a:r>
              <a:rPr sz="5400" kern="0" spc="7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burns.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Patient's</a:t>
            </a:r>
            <a:r>
              <a:rPr sz="54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r>
              <a:rPr sz="54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</a:t>
            </a:r>
            <a:r>
              <a:rPr sz="54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54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also</a:t>
            </a:r>
            <a:r>
              <a:rPr sz="54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5400" kern="0" spc="7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400" kern="0" spc="4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touching</a:t>
            </a:r>
            <a:r>
              <a:rPr sz="5400" kern="0" spc="7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</a:t>
            </a:r>
            <a:r>
              <a:rPr sz="5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5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bore.</a:t>
            </a:r>
            <a:endParaRPr sz="5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83468" y="2920959"/>
            <a:ext cx="11703018" cy="11398251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5645167" y="645155"/>
            <a:ext cx="14605635" cy="1505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653"/>
              </a:lnSpc>
              <a:tabLst/>
            </a:pPr>
            <a:r>
              <a:rPr sz="8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Open</a:t>
            </a:r>
            <a:r>
              <a:rPr sz="85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bore</a:t>
            </a:r>
            <a:r>
              <a:rPr sz="85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5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permanen</a:t>
            </a:r>
            <a:r>
              <a:rPr sz="8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85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5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</a:t>
            </a:r>
            <a:endParaRPr sz="8500" dirty="0">
              <a:latin typeface="Arial"/>
              <a:ea typeface="Arial"/>
              <a:cs typeface="Arial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1303036" y="2181940"/>
            <a:ext cx="3332479" cy="792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74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6400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(0.2-0.7T)</a:t>
            </a:r>
            <a:endParaRPr sz="64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box 346"/>
          <p:cNvSpPr/>
          <p:nvPr/>
        </p:nvSpPr>
        <p:spPr>
          <a:xfrm>
            <a:off x="1911230" y="3816100"/>
            <a:ext cx="16498569" cy="8381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673100" indent="-660400" algn="l" rtl="0" eaLnBrk="0">
              <a:lnSpc>
                <a:spcPct val="94000"/>
              </a:lnSpc>
              <a:spcBef>
                <a:spcPts val="1"/>
              </a:spcBef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3.Avoid</a:t>
            </a:r>
            <a:r>
              <a:rPr sz="5000" kern="0" spc="1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8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formation:Wires</a:t>
            </a:r>
            <a:r>
              <a:rPr sz="5000" kern="0" spc="10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9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pulse</a:t>
            </a:r>
            <a:r>
              <a:rPr sz="5000" kern="0" spc="9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oxymet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er,ECG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leads</a:t>
            </a:r>
            <a:r>
              <a:rPr sz="50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etc</a:t>
            </a:r>
            <a:r>
              <a:rPr sz="50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5000" kern="0" spc="8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never</a:t>
            </a:r>
            <a:r>
              <a:rPr sz="5000" kern="0" spc="4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</a:t>
            </a:r>
            <a:r>
              <a:rPr sz="50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50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.Loop</a:t>
            </a:r>
            <a:r>
              <a:rPr sz="5000" kern="0" spc="5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formation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000" kern="0" spc="6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</a:t>
            </a:r>
            <a:r>
              <a:rPr sz="50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0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induction</a:t>
            </a:r>
            <a:r>
              <a:rPr sz="5000" kern="0" spc="5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5000" kern="0" spc="5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000" kern="0" spc="7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burns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.Even</a:t>
            </a:r>
            <a:r>
              <a:rPr sz="50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formation</a:t>
            </a:r>
            <a:r>
              <a:rPr sz="5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r>
              <a:rPr sz="5000" kern="0" spc="5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parts</a:t>
            </a:r>
            <a:r>
              <a:rPr sz="5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50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example</a:t>
            </a:r>
            <a:r>
              <a:rPr sz="50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crossed</a:t>
            </a:r>
            <a:r>
              <a:rPr sz="5000" kern="0" spc="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arms</a:t>
            </a:r>
            <a:r>
              <a:rPr sz="50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    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legs can form a large</a:t>
            </a:r>
            <a:r>
              <a:rPr sz="5000" kern="0" spc="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conductive</a:t>
            </a:r>
            <a:r>
              <a:rPr sz="50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loop</a:t>
            </a:r>
            <a:r>
              <a:rPr sz="50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0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5000" kern="0" spc="3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into</a:t>
            </a:r>
            <a:r>
              <a:rPr sz="5000" kern="0" spc="1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induction</a:t>
            </a:r>
            <a:r>
              <a:rPr sz="5000" kern="0" spc="1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10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current.</a:t>
            </a:r>
            <a:endParaRPr sz="5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2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73100" algn="l" rtl="0" eaLnBrk="0">
              <a:lnSpc>
                <a:spcPts val="3913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scanner</a:t>
            </a:r>
            <a:r>
              <a:rPr sz="5000" kern="0" spc="8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348" name="textbox 348"/>
          <p:cNvSpPr/>
          <p:nvPr/>
        </p:nvSpPr>
        <p:spPr>
          <a:xfrm>
            <a:off x="1911230" y="7873695"/>
            <a:ext cx="16498569" cy="1585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73100" indent="-660400" algn="l" rtl="0" eaLnBrk="0">
              <a:lnSpc>
                <a:spcPct val="102000"/>
              </a:lnSpc>
              <a:spcBef>
                <a:spcPts val="1"/>
              </a:spcBef>
              <a:tabLst/>
            </a:pPr>
            <a:r>
              <a:rPr sz="5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0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case</a:t>
            </a:r>
            <a:r>
              <a:rPr sz="5000" kern="0" spc="4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emergency</a:t>
            </a:r>
            <a:r>
              <a:rPr sz="5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first</a:t>
            </a:r>
            <a:r>
              <a:rPr sz="5000" kern="0" spc="4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approach</a:t>
            </a:r>
            <a:r>
              <a:rPr sz="50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</a:t>
            </a:r>
            <a:r>
              <a:rPr sz="5000" kern="0" spc="5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5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000" kern="0" spc="5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remove the</a:t>
            </a:r>
            <a:r>
              <a:rPr sz="50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 out of scanner</a:t>
            </a:r>
            <a:r>
              <a:rPr sz="5000" kern="0" spc="4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50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000" kern="0" spc="3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early</a:t>
            </a:r>
            <a:r>
              <a:rPr sz="5000" kern="0" spc="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50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possible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350" name="textbox 350"/>
          <p:cNvSpPr/>
          <p:nvPr/>
        </p:nvSpPr>
        <p:spPr>
          <a:xfrm>
            <a:off x="2571874" y="9296058"/>
            <a:ext cx="6608444" cy="899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883"/>
              </a:lnSpc>
              <a:tabLst/>
            </a:pP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0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start</a:t>
            </a:r>
            <a:r>
              <a:rPr sz="5000" kern="0" spc="9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resuscitatio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n.</a:t>
            </a:r>
            <a:endParaRPr sz="5000" dirty="0">
              <a:latin typeface="Arial"/>
              <a:ea typeface="Arial"/>
              <a:cs typeface="Arial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1911230" y="9893746"/>
            <a:ext cx="16300450" cy="164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4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73100" indent="-660400" algn="l" rtl="0" eaLnBrk="0">
              <a:lnSpc>
                <a:spcPct val="106000"/>
              </a:lnSpc>
              <a:tabLst/>
            </a:pP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5.Doors</a:t>
            </a:r>
            <a:r>
              <a:rPr sz="50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s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canner</a:t>
            </a:r>
            <a:r>
              <a:rPr sz="5000" kern="0" spc="6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r>
              <a:rPr sz="50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50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50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label</a:t>
            </a:r>
            <a:r>
              <a:rPr sz="50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50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pictures</a:t>
            </a:r>
            <a:r>
              <a:rPr sz="5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000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</a:t>
            </a:r>
            <a:r>
              <a:rPr sz="50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5000" kern="0" spc="7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0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strictly</a:t>
            </a:r>
            <a:r>
              <a:rPr sz="5000" kern="0" spc="8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prohibited</a:t>
            </a:r>
            <a:r>
              <a:rPr sz="50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50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take</a:t>
            </a:r>
            <a:r>
              <a:rPr sz="5000" kern="0" spc="8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5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nside</a:t>
            </a:r>
            <a:endParaRPr sz="5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box 356"/>
          <p:cNvSpPr/>
          <p:nvPr/>
        </p:nvSpPr>
        <p:spPr>
          <a:xfrm>
            <a:off x="1955706" y="4182372"/>
            <a:ext cx="18040985" cy="806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69000"/>
              </a:lnSpc>
              <a:spcBef>
                <a:spcPts val="1"/>
              </a:spcBef>
              <a:tabLst/>
            </a:pPr>
            <a:r>
              <a:rPr sz="5100" b="1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·ABSOLUTE CONTRAINDICATIONS</a:t>
            </a:r>
            <a:endParaRPr sz="51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6492"/>
              </a:lnSpc>
              <a:tabLst/>
            </a:pPr>
            <a:r>
              <a:rPr sz="5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1.Internal   cardiac   pacemakers</a:t>
            </a:r>
            <a:endParaRPr sz="51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ct val="99000"/>
              </a:lnSpc>
              <a:spcBef>
                <a:spcPts val="14"/>
              </a:spcBef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2.Implantable</a:t>
            </a:r>
            <a:r>
              <a:rPr sz="5500" kern="0" spc="1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cardiac</a:t>
            </a:r>
            <a:r>
              <a:rPr sz="5500" kern="0" spc="1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defibrillat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7073"/>
              </a:lnSpc>
              <a:tabLst/>
            </a:pP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3.Cochlear</a:t>
            </a:r>
            <a:r>
              <a:rPr sz="5500" kern="0" spc="1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mplants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4052"/>
              </a:lnSpc>
              <a:spcBef>
                <a:spcPts val="1297"/>
              </a:spcBef>
              <a:tabLst/>
            </a:pPr>
            <a:r>
              <a:rPr sz="5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4.Neurostimulators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7116"/>
              </a:lnSpc>
              <a:tabLst/>
            </a:pP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5.Bone</a:t>
            </a:r>
            <a:r>
              <a:rPr sz="5500" kern="0" spc="1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growth</a:t>
            </a:r>
            <a:r>
              <a:rPr sz="5500" kern="0" spc="12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stimulator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ct val="94000"/>
              </a:lnSpc>
              <a:spcBef>
                <a:spcPts val="127"/>
              </a:spcBef>
              <a:tabLst/>
            </a:pP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.Electrically</a:t>
            </a:r>
            <a:r>
              <a:rPr sz="55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programmed</a:t>
            </a:r>
            <a:r>
              <a:rPr sz="55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drug</a:t>
            </a:r>
            <a:r>
              <a:rPr sz="5500" kern="0" spc="8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infusion</a:t>
            </a:r>
            <a:r>
              <a:rPr sz="55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5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umps,vascula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5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access</a:t>
            </a:r>
            <a:r>
              <a:rPr sz="55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ports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7109"/>
              </a:lnSpc>
              <a:tabLst/>
            </a:pPr>
            <a:r>
              <a:rPr sz="5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7.Intraoc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ular</a:t>
            </a:r>
            <a:r>
              <a:rPr sz="5500" kern="0" spc="10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foreign</a:t>
            </a:r>
            <a:r>
              <a:rPr sz="5500" kern="0" spc="1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body</a:t>
            </a:r>
            <a:endParaRPr sz="5500" dirty="0">
              <a:latin typeface="Arial"/>
              <a:ea typeface="Arial"/>
              <a:cs typeface="Arial"/>
            </a:endParaRPr>
          </a:p>
          <a:p>
            <a:pPr marL="457200" algn="l" rtl="0" eaLnBrk="0">
              <a:lnSpc>
                <a:spcPts val="6789"/>
              </a:lnSpc>
              <a:tabLst/>
            </a:pPr>
            <a:r>
              <a:rPr sz="5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8.Aneurys</a:t>
            </a:r>
            <a:r>
              <a:rPr sz="5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5100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5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clips</a:t>
            </a:r>
            <a:endParaRPr sz="5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58"/>
          <p:cNvPicPr>
            <a:picLocks noChangeAspect="1"/>
          </p:cNvPicPr>
          <p:nvPr/>
        </p:nvPicPr>
        <p:blipFill rotWithShape="1">
          <a:blip r:embed="rId2"/>
          <a:srcRect l="5161" t="-940" r="6949" b="1880"/>
          <a:stretch/>
        </p:blipFill>
        <p:spPr>
          <a:xfrm rot="21600000">
            <a:off x="1342416" y="0"/>
            <a:ext cx="22860001" cy="14358026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3587808" y="360494"/>
            <a:ext cx="18814414" cy="1570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6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835015" algn="l" rtl="0" eaLnBrk="0">
              <a:lnSpc>
                <a:spcPct val="82000"/>
              </a:lnSpc>
              <a:tabLst/>
            </a:pPr>
            <a:r>
              <a:rPr sz="55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Mind</a:t>
            </a:r>
            <a:r>
              <a:rPr sz="5500" b="1" i="1" kern="0" spc="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Map</a:t>
            </a:r>
            <a:r>
              <a:rPr sz="5500" b="1" i="1" kern="0" spc="4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500" b="1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Summary</a:t>
            </a:r>
            <a:endParaRPr sz="5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51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     Resonance      Imaging     System  </a:t>
            </a:r>
            <a:r>
              <a:rPr sz="51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Components</a:t>
            </a:r>
            <a:endParaRPr sz="5100" dirty="0">
              <a:latin typeface="Arial"/>
              <a:ea typeface="Arial"/>
              <a:cs typeface="Arial"/>
            </a:endParaRPr>
          </a:p>
        </p:txBody>
      </p:sp>
      <p:sp>
        <p:nvSpPr>
          <p:cNvPr id="362" name="textbox 362"/>
          <p:cNvSpPr/>
          <p:nvPr/>
        </p:nvSpPr>
        <p:spPr>
          <a:xfrm>
            <a:off x="13170006" y="5554639"/>
            <a:ext cx="4872990" cy="3644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7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</a:t>
            </a:r>
            <a:r>
              <a:rPr sz="31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948814" algn="l" rtl="0" eaLnBrk="0">
              <a:lnSpc>
                <a:spcPct val="83000"/>
              </a:lnSpc>
              <a:spcBef>
                <a:spcPts val="941"/>
              </a:spcBef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32814" algn="l" rtl="0" eaLnBrk="0">
              <a:lnSpc>
                <a:spcPct val="81000"/>
              </a:lnSpc>
              <a:spcBef>
                <a:spcPts val="879"/>
              </a:spcBef>
              <a:tabLst/>
            </a:pP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</a:t>
            </a:r>
            <a:r>
              <a:rPr sz="2900" kern="0" spc="6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Freque</a:t>
            </a:r>
            <a:r>
              <a:rPr sz="29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ncy</a:t>
            </a:r>
            <a:r>
              <a:rPr sz="2900" kern="0" spc="5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9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2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9000"/>
              </a:lnSpc>
              <a:spcBef>
                <a:spcPts val="3"/>
              </a:spcBef>
              <a:tabLst/>
            </a:pPr>
            <a:r>
              <a:rPr sz="3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Puhes                 </a:t>
            </a:r>
            <a:r>
              <a:rPr sz="36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Sgnab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64" name="textbox 364"/>
          <p:cNvSpPr/>
          <p:nvPr/>
        </p:nvSpPr>
        <p:spPr>
          <a:xfrm>
            <a:off x="14700149" y="10886289"/>
            <a:ext cx="4422140" cy="3081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93"/>
              </a:lnSpc>
              <a:tabLst/>
            </a:pPr>
            <a:r>
              <a:rPr sz="31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Controls tmaging</a:t>
            </a:r>
            <a:r>
              <a:rPr sz="3100" kern="0" spc="2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1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27050" algn="l" rtl="0" eaLnBrk="0">
              <a:lnSpc>
                <a:spcPct val="82000"/>
              </a:lnSpc>
              <a:spcBef>
                <a:spcPts val="1386"/>
              </a:spcBef>
              <a:tabLst/>
            </a:pP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COMPUTER</a:t>
            </a:r>
            <a:endParaRPr sz="4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482600" algn="l" rtl="0" eaLnBrk="0">
              <a:lnSpc>
                <a:spcPts val="3952"/>
              </a:lnSpc>
              <a:spcBef>
                <a:spcPts val="5"/>
              </a:spcBef>
              <a:tabLst/>
            </a:pP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Reconstructs</a:t>
            </a:r>
            <a:r>
              <a:rPr sz="29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Images</a:t>
            </a:r>
            <a:endParaRPr sz="2900" dirty="0">
              <a:latin typeface="Arial"/>
              <a:ea typeface="Arial"/>
              <a:cs typeface="Arial"/>
            </a:endParaRPr>
          </a:p>
        </p:txBody>
      </p:sp>
      <p:sp>
        <p:nvSpPr>
          <p:cNvPr id="366" name="textbox 366"/>
          <p:cNvSpPr/>
          <p:nvPr/>
        </p:nvSpPr>
        <p:spPr>
          <a:xfrm>
            <a:off x="5530725" y="4867767"/>
            <a:ext cx="3310254" cy="3248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EXTERNAL</a:t>
            </a:r>
            <a:r>
              <a:rPr sz="2900" kern="0" spc="1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FELD</a:t>
            </a:r>
            <a:endParaRPr sz="29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901700" algn="l" rtl="0" eaLnBrk="0">
              <a:lnSpc>
                <a:spcPts val="2140"/>
              </a:lnSpc>
              <a:spcBef>
                <a:spcPts val="871"/>
              </a:spcBef>
              <a:tabLst/>
            </a:pPr>
            <a:r>
              <a:rPr sz="29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Reduces</a:t>
            </a:r>
            <a:endParaRPr sz="2900" dirty="0">
              <a:latin typeface="Arial"/>
              <a:ea typeface="Arial"/>
              <a:cs typeface="Arial"/>
            </a:endParaRPr>
          </a:p>
          <a:p>
            <a:pPr marL="749300" algn="l" rtl="0" eaLnBrk="0">
              <a:lnSpc>
                <a:spcPct val="100000"/>
              </a:lnSpc>
              <a:spcBef>
                <a:spcPts val="21"/>
              </a:spcBef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9700" algn="l" rtl="0" eaLnBrk="0">
              <a:lnSpc>
                <a:spcPts val="3259"/>
              </a:lnSpc>
              <a:spcBef>
                <a:spcPts val="1386"/>
              </a:spcBef>
              <a:tabLst/>
            </a:pPr>
            <a:r>
              <a:rPr sz="46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MAGNETIC</a:t>
            </a:r>
            <a:endParaRPr sz="4600" dirty="0">
              <a:latin typeface="Times New Roman"/>
              <a:ea typeface="Times New Roman"/>
              <a:cs typeface="Times New Roman"/>
            </a:endParaRPr>
          </a:p>
          <a:p>
            <a:pPr marL="749300" algn="l" rtl="0" eaLnBrk="0">
              <a:lnSpc>
                <a:spcPts val="6503"/>
              </a:lnSpc>
              <a:tabLst/>
            </a:pPr>
            <a:r>
              <a:rPr sz="46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FIELD</a:t>
            </a:r>
            <a:endParaRPr sz="4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68" name="textbox 368"/>
          <p:cNvSpPr/>
          <p:nvPr/>
        </p:nvSpPr>
        <p:spPr>
          <a:xfrm>
            <a:off x="3829177" y="8669537"/>
            <a:ext cx="1696085" cy="4173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3000"/>
              </a:lnSpc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endParaRPr sz="3100" dirty="0">
              <a:latin typeface="Arial"/>
              <a:ea typeface="Arial"/>
              <a:cs typeface="Arial"/>
            </a:endParaRPr>
          </a:p>
          <a:p>
            <a:pPr marL="189864" algn="l" rtl="0" eaLnBrk="0">
              <a:lnSpc>
                <a:spcPct val="85000"/>
              </a:lnSpc>
              <a:spcBef>
                <a:spcPts val="3059"/>
              </a:spcBef>
              <a:tabLst/>
            </a:pPr>
            <a:r>
              <a:rPr sz="16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/</a:t>
            </a:r>
            <a:endParaRPr sz="163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89864" algn="l" rtl="0" eaLnBrk="0">
              <a:lnSpc>
                <a:spcPct val="76000"/>
              </a:lnSpc>
              <a:spcBef>
                <a:spcPts val="757"/>
              </a:spcBef>
              <a:tabLst/>
            </a:pPr>
            <a:r>
              <a:rPr sz="2500" i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Type</a:t>
            </a:r>
            <a:endParaRPr sz="2500" dirty="0">
              <a:latin typeface="Times New Roman"/>
              <a:ea typeface="Times New Roman"/>
              <a:cs typeface="Times New Roman"/>
            </a:endParaRPr>
          </a:p>
          <a:p>
            <a:pPr marL="189864" algn="l" rtl="0" eaLnBrk="0">
              <a:lnSpc>
                <a:spcPts val="2521"/>
              </a:lnSpc>
              <a:spcBef>
                <a:spcPts val="147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ard</a:t>
            </a:r>
            <a:endParaRPr sz="1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spcBef>
                <a:spcPts val="545"/>
              </a:spcBef>
              <a:tabLst/>
            </a:pPr>
            <a:r>
              <a:rPr sz="2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707144" y="6261079"/>
            <a:ext cx="2304970" cy="1771741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6083430" y="8377040"/>
            <a:ext cx="4692650" cy="804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1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Direction</a:t>
            </a:r>
            <a:r>
              <a:rPr sz="3100" kern="0" spc="1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3100" dirty="0">
              <a:latin typeface="Times New Roman"/>
              <a:ea typeface="Times New Roman"/>
              <a:cs typeface="Times New Roman"/>
            </a:endParaRPr>
          </a:p>
          <a:p>
            <a:pPr algn="r" rtl="0" eaLnBrk="0">
              <a:lnSpc>
                <a:spcPct val="82000"/>
              </a:lnSpc>
              <a:spcBef>
                <a:spcPts val="111"/>
              </a:spcBef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Homogeneity</a:t>
            </a:r>
            <a:endParaRPr sz="3100" dirty="0">
              <a:latin typeface="Arial"/>
              <a:ea typeface="Arial"/>
              <a:cs typeface="Arial"/>
            </a:endParaRPr>
          </a:p>
        </p:txBody>
      </p:sp>
      <p:sp>
        <p:nvSpPr>
          <p:cNvPr id="374" name="textbox 374"/>
          <p:cNvSpPr/>
          <p:nvPr/>
        </p:nvSpPr>
        <p:spPr>
          <a:xfrm>
            <a:off x="18389610" y="3316420"/>
            <a:ext cx="1765935" cy="1830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ct val="83000"/>
              </a:lnSpc>
              <a:tabLst/>
            </a:pPr>
            <a:r>
              <a:rPr sz="3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Strength</a:t>
            </a:r>
            <a:endParaRPr sz="3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881"/>
              </a:spcBef>
              <a:tabLst/>
            </a:pPr>
            <a:r>
              <a:rPr sz="2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Slew</a:t>
            </a:r>
            <a:r>
              <a:rPr sz="2900" kern="0" spc="7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</a:t>
            </a:r>
            <a:endParaRPr sz="2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2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Rise    Time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sp>
        <p:nvSpPr>
          <p:cNvPr id="376" name="textbox 376"/>
          <p:cNvSpPr/>
          <p:nvPr/>
        </p:nvSpPr>
        <p:spPr>
          <a:xfrm rot="16200000">
            <a:off x="10424783" y="3666278"/>
            <a:ext cx="3047364" cy="1113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156"/>
              </a:lnSpc>
              <a:spcBef>
                <a:spcPts val="1"/>
              </a:spcBef>
              <a:tabLst/>
            </a:pPr>
            <a:r>
              <a:rPr sz="57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ZGradient</a:t>
            </a:r>
            <a:endParaRPr sz="5700" dirty="0">
              <a:latin typeface="SimSun"/>
              <a:ea typeface="SimSun"/>
              <a:cs typeface="SimSun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055519" y="4603747"/>
            <a:ext cx="1879713" cy="850904"/>
          </a:xfrm>
          <a:prstGeom prst="rect">
            <a:avLst/>
          </a:prstGeom>
        </p:spPr>
      </p:pic>
      <p:sp>
        <p:nvSpPr>
          <p:cNvPr id="380" name="textbox 380"/>
          <p:cNvSpPr/>
          <p:nvPr/>
        </p:nvSpPr>
        <p:spPr>
          <a:xfrm>
            <a:off x="7404197" y="11783956"/>
            <a:ext cx="1652270" cy="981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1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064" algn="l" rtl="0" eaLnBrk="0">
              <a:lnSpc>
                <a:spcPct val="82000"/>
              </a:lnSpc>
              <a:tabLst/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endParaRPr sz="2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  <a:spcBef>
                <a:spcPts val="439"/>
              </a:spcBef>
              <a:tabLst/>
            </a:pPr>
            <a:r>
              <a:rPr sz="2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Susceptibl</a:t>
            </a:r>
            <a:r>
              <a:rPr sz="2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sz="2500" dirty="0">
              <a:latin typeface="Arial"/>
              <a:ea typeface="Arial"/>
              <a:cs typeface="Arial"/>
            </a:endParaRPr>
          </a:p>
          <a:p>
            <a:pPr marL="183514" algn="l" rtl="0" eaLnBrk="0">
              <a:lnSpc>
                <a:spcPct val="78000"/>
              </a:lnSpc>
              <a:spcBef>
                <a:spcPts val="18"/>
              </a:spcBef>
              <a:tabLst/>
            </a:pPr>
            <a:r>
              <a:rPr sz="29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Materials</a:t>
            </a:r>
            <a:endParaRPr sz="2900" dirty="0">
              <a:latin typeface="Arial"/>
              <a:ea typeface="Arial"/>
              <a:cs typeface="Arial"/>
            </a:endParaRPr>
          </a:p>
        </p:txBody>
      </p:sp>
      <p:sp>
        <p:nvSpPr>
          <p:cNvPr id="382" name="textbox 382"/>
          <p:cNvSpPr/>
          <p:nvPr/>
        </p:nvSpPr>
        <p:spPr>
          <a:xfrm>
            <a:off x="13626994" y="3850963"/>
            <a:ext cx="2266314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9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DIRECTIONS</a:t>
            </a:r>
            <a:endParaRPr sz="2900" dirty="0">
              <a:latin typeface="Arial"/>
              <a:ea typeface="Arial"/>
              <a:cs typeface="Arial"/>
            </a:endParaRPr>
          </a:p>
        </p:txBody>
      </p:sp>
      <p:sp>
        <p:nvSpPr>
          <p:cNvPr id="384" name="textbox 384"/>
          <p:cNvSpPr/>
          <p:nvPr/>
        </p:nvSpPr>
        <p:spPr>
          <a:xfrm rot="5400000">
            <a:off x="11351370" y="7261322"/>
            <a:ext cx="1358900" cy="476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546"/>
              </a:lnSpc>
              <a:tabLst/>
            </a:pPr>
            <a:r>
              <a:rPr sz="28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Improves</a:t>
            </a:r>
            <a:endParaRPr sz="2800" dirty="0">
              <a:latin typeface="SimSun"/>
              <a:ea typeface="SimSun"/>
              <a:cs typeface="SimSun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10299586" y="11348329"/>
            <a:ext cx="1332864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1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2900" i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Shiming</a:t>
            </a:r>
            <a:endParaRPr sz="2900" dirty="0">
              <a:latin typeface="Arial"/>
              <a:ea typeface="Arial"/>
              <a:cs typeface="Arial"/>
            </a:endParaRPr>
          </a:p>
        </p:txBody>
      </p:sp>
      <p:sp>
        <p:nvSpPr>
          <p:cNvPr id="388" name="textbox 388"/>
          <p:cNvSpPr/>
          <p:nvPr/>
        </p:nvSpPr>
        <p:spPr>
          <a:xfrm rot="16200000">
            <a:off x="7953067" y="10052003"/>
            <a:ext cx="664209" cy="1470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8482"/>
              </a:lnSpc>
              <a:spcBef>
                <a:spcPts val="1"/>
              </a:spcBef>
              <a:tabLst/>
            </a:pPr>
            <a:r>
              <a:rPr sz="5500" kern="0" spc="-4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…</a:t>
            </a:r>
            <a:endParaRPr sz="5500" dirty="0">
              <a:latin typeface="SimSun"/>
              <a:ea typeface="SimSun"/>
              <a:cs typeface="SimSun"/>
            </a:endParaRPr>
          </a:p>
        </p:txBody>
      </p:sp>
      <p:sp>
        <p:nvSpPr>
          <p:cNvPr id="390" name="textbox 390"/>
          <p:cNvSpPr/>
          <p:nvPr/>
        </p:nvSpPr>
        <p:spPr>
          <a:xfrm>
            <a:off x="15557425" y="2866742"/>
            <a:ext cx="1878964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6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25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GRADIENTS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sp>
        <p:nvSpPr>
          <p:cNvPr id="392" name="textbox 392"/>
          <p:cNvSpPr/>
          <p:nvPr/>
        </p:nvSpPr>
        <p:spPr>
          <a:xfrm>
            <a:off x="3708493" y="11393123"/>
            <a:ext cx="1289685" cy="332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4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2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Magnetic</a:t>
            </a:r>
            <a:endParaRPr sz="2500" dirty="0">
              <a:latin typeface="Arial"/>
              <a:ea typeface="Arial"/>
              <a:cs typeface="Arial"/>
            </a:endParaRPr>
          </a:p>
        </p:txBody>
      </p:sp>
      <p:sp>
        <p:nvSpPr>
          <p:cNvPr id="394" name="textbox 394"/>
          <p:cNvSpPr/>
          <p:nvPr/>
        </p:nvSpPr>
        <p:spPr>
          <a:xfrm rot="16200000">
            <a:off x="10057864" y="10413865"/>
            <a:ext cx="720090" cy="36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955"/>
              </a:lnSpc>
              <a:spcBef>
                <a:spcPts val="2"/>
              </a:spcBef>
              <a:tabLst/>
            </a:pPr>
            <a:r>
              <a:rPr sz="27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mmaa</a:t>
            </a:r>
            <a:endParaRPr sz="2700" dirty="0">
              <a:latin typeface="SimSun"/>
              <a:ea typeface="SimSun"/>
              <a:cs typeface="SimSu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398"/>
          <p:cNvSpPr/>
          <p:nvPr/>
        </p:nvSpPr>
        <p:spPr>
          <a:xfrm>
            <a:off x="1930476" y="3932094"/>
            <a:ext cx="15948025" cy="6423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tabLst/>
            </a:pP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·What</a:t>
            </a:r>
            <a:r>
              <a:rPr sz="5400" kern="0" spc="1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10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10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types</a:t>
            </a:r>
            <a:r>
              <a:rPr sz="5400" kern="0" spc="1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10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magnet?</a:t>
            </a:r>
            <a:endParaRPr sz="5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7360"/>
              </a:lnSpc>
              <a:spcBef>
                <a:spcPts val="1189"/>
              </a:spcBef>
              <a:tabLst/>
            </a:pP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·Permanent</a:t>
            </a:r>
            <a:r>
              <a:rPr sz="5400" kern="0" spc="9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</a:t>
            </a:r>
            <a:r>
              <a:rPr sz="54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advantage</a:t>
            </a:r>
            <a:r>
              <a:rPr sz="5400" kern="0" spc="7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disadvantage</a:t>
            </a:r>
            <a:r>
              <a:rPr sz="5400" kern="0" spc="8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040"/>
              </a:spcBef>
              <a:tabLst/>
            </a:pP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·What</a:t>
            </a:r>
            <a:r>
              <a:rPr sz="5400" kern="0" spc="1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5400" kern="0" spc="9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fringe</a:t>
            </a:r>
            <a:r>
              <a:rPr sz="5400" kern="0" spc="9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field</a:t>
            </a:r>
            <a:r>
              <a:rPr sz="54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5400" kern="0" spc="1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shielding?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340"/>
              </a:spcBef>
              <a:tabLst/>
            </a:pP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·Why</a:t>
            </a:r>
            <a:r>
              <a:rPr sz="5400" kern="0" spc="6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</a:t>
            </a:r>
            <a:r>
              <a:rPr sz="5400" kern="0" spc="6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5400" kern="0" spc="7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400" kern="0" spc="8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MRI?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040"/>
              </a:spcBef>
              <a:tabLst/>
            </a:pP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·What</a:t>
            </a:r>
            <a:r>
              <a:rPr sz="5400" kern="0" spc="4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5400" kern="0" spc="3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5400" kern="0" spc="3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types</a:t>
            </a:r>
            <a:r>
              <a:rPr sz="5400" kern="0" spc="4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5400" kern="0" spc="5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sz="5400" kern="0" spc="4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r>
              <a:rPr sz="5400" kern="0" spc="6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5400" kern="0" spc="6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5400" kern="0" spc="6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400" kern="0" spc="-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endParaRPr sz="5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360"/>
              </a:lnSpc>
              <a:spcBef>
                <a:spcPts val="1608"/>
              </a:spcBef>
              <a:tabLst/>
            </a:pP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·What</a:t>
            </a:r>
            <a:r>
              <a:rPr sz="54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 Gradient</a:t>
            </a:r>
            <a:r>
              <a:rPr sz="5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coil?</a:t>
            </a:r>
            <a:endParaRPr sz="5400" dirty="0">
              <a:latin typeface="Arial"/>
              <a:ea typeface="Arial"/>
              <a:cs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80970" y="2042808"/>
            <a:ext cx="27508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/>
              <a:t>FAQ</a:t>
            </a:r>
            <a:endParaRPr lang="zh-CN" altLang="en-US" sz="10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17923" y="3424137"/>
            <a:ext cx="121623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0" dirty="0" smtClean="0"/>
              <a:t>Thank you</a:t>
            </a:r>
            <a:endParaRPr lang="zh-CN" altLang="en-US" sz="20000" dirty="0"/>
          </a:p>
        </p:txBody>
      </p:sp>
      <p:sp>
        <p:nvSpPr>
          <p:cNvPr id="3" name="文本框 2"/>
          <p:cNvSpPr txBox="1"/>
          <p:nvPr/>
        </p:nvSpPr>
        <p:spPr>
          <a:xfrm>
            <a:off x="7217923" y="9066179"/>
            <a:ext cx="112291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/>
              <a:t>www.rf-coaxial.com</a:t>
            </a:r>
            <a:endParaRPr lang="zh-CN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1317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4225985" y="2936803"/>
          <a:ext cx="17722215" cy="9410700"/>
        </p:xfrm>
        <a:graphic>
          <a:graphicData uri="http://schemas.openxmlformats.org/drawingml/2006/table">
            <a:tbl>
              <a:tblPr/>
              <a:tblGrid>
                <a:gridCol w="8873490"/>
                <a:gridCol w="8848725"/>
              </a:tblGrid>
              <a:tr h="2587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55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Advantage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31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55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Disadvantage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45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Low</a:t>
                      </a:r>
                      <a:r>
                        <a:rPr sz="5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power</a:t>
                      </a:r>
                      <a:r>
                        <a:rPr sz="5500" kern="0" spc="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consu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mption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31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Limited</a:t>
                      </a:r>
                      <a:r>
                        <a:rPr sz="5500" kern="0" spc="1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field</a:t>
                      </a:r>
                      <a:r>
                        <a:rPr sz="5500" kern="0" spc="1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strength.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Low</a:t>
                      </a:r>
                      <a:r>
                        <a:rPr sz="5500" kern="0" spc="1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operating</a:t>
                      </a:r>
                      <a:r>
                        <a:rPr sz="5500" kern="0" spc="1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cost.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310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Very</a:t>
                      </a:r>
                      <a:r>
                        <a:rPr sz="5500" kern="0" spc="18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heavy.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55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Small</a:t>
                      </a:r>
                      <a:r>
                        <a:rPr sz="5500" kern="0" spc="1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fringe</a:t>
                      </a:r>
                      <a:r>
                        <a:rPr sz="5500" kern="0" spc="1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field.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310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No</a:t>
                      </a:r>
                      <a:r>
                        <a:rPr sz="5500" kern="0" spc="1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quench</a:t>
                      </a:r>
                      <a:r>
                        <a:rPr sz="5500" kern="0" spc="9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possibility.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0" algn="l" rtl="0" eaLnBrk="0">
                        <a:lnSpc>
                          <a:spcPct val="7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No</a:t>
                      </a:r>
                      <a:r>
                        <a:rPr sz="5500" kern="0" spc="20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55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cryogen.</a:t>
                      </a:r>
                      <a:endParaRPr sz="55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" name="textbox 54"/>
          <p:cNvSpPr/>
          <p:nvPr/>
        </p:nvSpPr>
        <p:spPr>
          <a:xfrm>
            <a:off x="23799869" y="13894393"/>
            <a:ext cx="208279" cy="394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8000"/>
              </a:lnSpc>
              <a:tabLst/>
            </a:pPr>
            <a:r>
              <a:rPr sz="3100" kern="0" spc="-1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31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56568" y="3327392"/>
            <a:ext cx="10979170" cy="10788602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7670795" y="883101"/>
            <a:ext cx="10668000" cy="2091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6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8600" b="1" kern="0" spc="-3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Dip</a:t>
            </a:r>
            <a:r>
              <a:rPr sz="8600" b="1" kern="0" spc="-3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olar electromagne</a:t>
            </a:r>
            <a:r>
              <a:rPr sz="86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8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3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670300" algn="l" rtl="0" eaLnBrk="0">
              <a:lnSpc>
                <a:spcPct val="79000"/>
              </a:lnSpc>
              <a:tabLst/>
            </a:pPr>
            <a:r>
              <a:rPr sz="6300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(0.5-1.2T)</a:t>
            </a:r>
            <a:endParaRPr sz="63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17678510" y="3894570"/>
            <a:ext cx="3512820" cy="76180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3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</a:t>
            </a:r>
            <a:r>
              <a:rPr sz="35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</a:t>
            </a:r>
            <a:r>
              <a:rPr sz="3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ium</a:t>
            </a:r>
            <a:endParaRPr sz="3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3664" algn="l" rtl="0" eaLnBrk="0">
              <a:lnSpc>
                <a:spcPct val="82000"/>
              </a:lnSpc>
              <a:spcBef>
                <a:spcPts val="1061"/>
              </a:spcBef>
              <a:tabLst/>
            </a:pPr>
            <a:r>
              <a:rPr sz="3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LHe&lt;4.2°K</a:t>
            </a:r>
            <a:endParaRPr sz="3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ts val="4838"/>
              </a:lnSpc>
              <a:spcBef>
                <a:spcPts val="1061"/>
              </a:spcBef>
              <a:tabLst/>
            </a:pPr>
            <a:r>
              <a:rPr sz="3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Iron</a:t>
            </a:r>
            <a:r>
              <a:rPr sz="3500" kern="0" spc="5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</a:t>
            </a:r>
            <a:r>
              <a:rPr sz="35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sz="35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ts val="3455"/>
              </a:lnSpc>
              <a:tabLst/>
            </a:pPr>
            <a:r>
              <a:rPr sz="2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endParaRPr sz="27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662"/>
              </a:lnSpc>
              <a:spcBef>
                <a:spcPts val="621"/>
              </a:spcBef>
              <a:tabLst/>
            </a:pP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Second</a:t>
            </a:r>
            <a:r>
              <a:rPr sz="35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Niobiu</a:t>
            </a:r>
            <a:r>
              <a:rPr sz="3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m-</a:t>
            </a:r>
            <a:endParaRPr sz="35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ts val="4949"/>
              </a:lnSpc>
              <a:tabLst/>
            </a:pPr>
            <a:r>
              <a:rPr sz="35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Titanium Wire</a:t>
            </a:r>
            <a:endParaRPr sz="3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4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2265" algn="l" rtl="0" eaLnBrk="0">
              <a:lnSpc>
                <a:spcPct val="81000"/>
              </a:lnSpc>
              <a:tabLst/>
            </a:pPr>
            <a:r>
              <a:rPr sz="3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Vacuum</a:t>
            </a:r>
            <a:endParaRPr sz="3500" dirty="0">
              <a:latin typeface="Arial"/>
              <a:ea typeface="Arial"/>
              <a:cs typeface="Arial"/>
            </a:endParaRPr>
          </a:p>
        </p:txBody>
      </p:sp>
      <p:sp>
        <p:nvSpPr>
          <p:cNvPr id="66" name="textbox 66"/>
          <p:cNvSpPr/>
          <p:nvPr/>
        </p:nvSpPr>
        <p:spPr>
          <a:xfrm>
            <a:off x="4800636" y="4577441"/>
            <a:ext cx="3344545" cy="7233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356"/>
              </a:lnSpc>
              <a:tabLst/>
            </a:pPr>
            <a:r>
              <a:rPr sz="4400" kern="0" spc="-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LN</a:t>
            </a:r>
            <a:r>
              <a:rPr sz="4400" kern="0" spc="-2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₂</a:t>
            </a:r>
            <a:r>
              <a:rPr sz="4400" kern="0" spc="-7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4400" kern="0" spc="-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&lt;77°</a:t>
            </a:r>
            <a:r>
              <a:rPr sz="4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endParaRPr sz="4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950"/>
              </a:lnSpc>
              <a:tabLst/>
            </a:pPr>
            <a:r>
              <a:rPr sz="3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Liquid   Nitrogen</a:t>
            </a:r>
            <a:endParaRPr sz="3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619"/>
              </a:lnSpc>
              <a:spcBef>
                <a:spcPts val="1053"/>
              </a:spcBef>
              <a:tabLst/>
            </a:pP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Niobium</a:t>
            </a:r>
            <a:r>
              <a:rPr sz="35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endParaRPr sz="3500" dirty="0">
              <a:latin typeface="Arial"/>
              <a:ea typeface="Arial"/>
              <a:cs typeface="Arial"/>
            </a:endParaRPr>
          </a:p>
          <a:p>
            <a:pPr marL="1561464" algn="l" rtl="0" eaLnBrk="0">
              <a:lnSpc>
                <a:spcPct val="103000"/>
              </a:lnSpc>
              <a:spcBef>
                <a:spcPts val="48"/>
              </a:spcBef>
              <a:tabLst/>
            </a:pP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Titanium</a:t>
            </a:r>
            <a:r>
              <a:rPr sz="3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</a:t>
            </a:r>
            <a:endParaRPr sz="3500" dirty="0">
              <a:latin typeface="Arial"/>
              <a:ea typeface="Arial"/>
              <a:cs typeface="Arial"/>
            </a:endParaRPr>
          </a:p>
        </p:txBody>
      </p:sp>
      <p:sp>
        <p:nvSpPr>
          <p:cNvPr id="68" name="textbox 68"/>
          <p:cNvSpPr/>
          <p:nvPr/>
        </p:nvSpPr>
        <p:spPr>
          <a:xfrm>
            <a:off x="6883484" y="1427004"/>
            <a:ext cx="12070715" cy="1068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84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Superconducting</a:t>
            </a:r>
            <a:r>
              <a:rPr sz="8400" b="1" kern="0" spc="5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400" b="1" kern="0" spc="-3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</a:t>
            </a:r>
            <a:r>
              <a:rPr sz="8400" b="1" kern="0" spc="-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8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44" y="0"/>
            <a:ext cx="26003356" cy="14630400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14160453" y="1523990"/>
            <a:ext cx="6960869" cy="96500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26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4400" b="1" kern="0" spc="-1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 fill and c</a:t>
            </a:r>
            <a:r>
              <a:rPr sz="4400" b="1" kern="0" spc="-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old</a:t>
            </a:r>
            <a:r>
              <a:rPr sz="4400" b="1" kern="0" spc="2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b="1" kern="0" spc="-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381250" algn="l" rtl="0" eaLnBrk="0">
              <a:lnSpc>
                <a:spcPts val="5997"/>
              </a:lnSpc>
              <a:spcBef>
                <a:spcPts val="1329"/>
              </a:spcBef>
              <a:tabLst/>
            </a:pP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Outer</a:t>
            </a:r>
            <a:r>
              <a:rPr sz="4400" kern="0" spc="6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cold</a:t>
            </a:r>
            <a:r>
              <a:rPr sz="4400" kern="0" spc="6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sh</a:t>
            </a: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ield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997"/>
              </a:lnSpc>
              <a:spcBef>
                <a:spcPts val="1324"/>
              </a:spcBef>
              <a:tabLst/>
            </a:pP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Helium</a:t>
            </a:r>
            <a:r>
              <a:rPr sz="4400" kern="0" spc="9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vessel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739515" algn="l" rtl="0" eaLnBrk="0">
              <a:lnSpc>
                <a:spcPct val="99000"/>
              </a:lnSpc>
              <a:spcBef>
                <a:spcPts val="1326"/>
              </a:spcBef>
              <a:tabLst/>
            </a:pPr>
            <a:r>
              <a:rPr sz="4400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Inner</a:t>
            </a:r>
            <a:endParaRPr sz="4400" dirty="0">
              <a:latin typeface="Arial"/>
              <a:ea typeface="Arial"/>
              <a:cs typeface="Arial"/>
            </a:endParaRPr>
          </a:p>
          <a:p>
            <a:pPr marL="3765550" algn="l" rtl="0" eaLnBrk="0">
              <a:lnSpc>
                <a:spcPts val="6252"/>
              </a:lnSpc>
              <a:tabLst/>
            </a:pPr>
            <a:r>
              <a:rPr sz="4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cold</a:t>
            </a:r>
            <a:r>
              <a:rPr sz="4400" kern="0" spc="10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</a:t>
            </a:r>
            <a:endParaRPr sz="4400" dirty="0">
              <a:latin typeface="Arial"/>
              <a:ea typeface="Arial"/>
              <a:cs typeface="Arial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5600691" y="3096138"/>
            <a:ext cx="4022725" cy="7236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Casing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1764" algn="l" rtl="0" eaLnBrk="0">
              <a:lnSpc>
                <a:spcPts val="3300"/>
              </a:lnSpc>
              <a:spcBef>
                <a:spcPts val="1328"/>
              </a:spcBef>
              <a:tabLst/>
            </a:pPr>
            <a:r>
              <a:rPr sz="4400" b="1" kern="0" spc="-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Outer vacuum</a:t>
            </a:r>
            <a:endParaRPr sz="4400" dirty="0">
              <a:latin typeface="Arial"/>
              <a:ea typeface="Arial"/>
              <a:cs typeface="Arial"/>
            </a:endParaRPr>
          </a:p>
          <a:p>
            <a:pPr marL="114300" algn="l" rtl="0" eaLnBrk="0">
              <a:lnSpc>
                <a:spcPts val="5505"/>
              </a:lnSpc>
              <a:tabLst/>
            </a:pPr>
            <a:r>
              <a:rPr sz="4400" b="1" kern="0" spc="-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shield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41300" algn="l" rtl="0" eaLnBrk="0">
              <a:lnSpc>
                <a:spcPts val="3239"/>
              </a:lnSpc>
              <a:spcBef>
                <a:spcPts val="1326"/>
              </a:spcBef>
              <a:tabLst/>
            </a:pPr>
            <a:r>
              <a:rPr sz="4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Shim</a:t>
            </a:r>
            <a:endParaRPr sz="4400" dirty="0">
              <a:latin typeface="Arial"/>
              <a:ea typeface="Arial"/>
              <a:cs typeface="Arial"/>
            </a:endParaRPr>
          </a:p>
          <a:p>
            <a:pPr marL="241300" algn="l" rtl="0" eaLnBrk="0">
              <a:lnSpc>
                <a:spcPts val="5937"/>
              </a:lnSpc>
              <a:tabLst/>
            </a:pP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coils</a:t>
            </a:r>
            <a:endParaRPr sz="4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026"/>
              </a:lnSpc>
              <a:spcBef>
                <a:spcPts val="1331"/>
              </a:spcBef>
              <a:tabLst/>
            </a:pPr>
            <a:r>
              <a:rPr sz="4400" kern="0" spc="-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endParaRPr sz="4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776"/>
              </a:lnSpc>
              <a:tabLst/>
            </a:pPr>
            <a:r>
              <a:rPr sz="4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windings</a:t>
            </a:r>
            <a:endParaRPr sz="4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2462</Words>
  <Application>Microsoft Office PowerPoint</Application>
  <PresentationFormat>自定义</PresentationFormat>
  <Paragraphs>1094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0" baseType="lpstr">
      <vt:lpstr>SimHei</vt:lpstr>
      <vt:lpstr>SimSun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6</cp:revision>
  <dcterms:created xsi:type="dcterms:W3CDTF">2025-04-10T14:47:43Z</dcterms:created>
  <dcterms:modified xsi:type="dcterms:W3CDTF">2025-04-12T06:24:03Z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2025-04-10T14:48:27Z</vt:filetime>
  </property>
  <property fmtid="{D5CDD505-2E9C-101B-9397-08002B2CF9AE}" pid="4" name="UsrData">
    <vt:lpwstr>67f76971da9aad00207f1d23wl</vt:lpwstr>
  </property>
</Properties>
</file>